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9" r:id="rId1"/>
    <p:sldMasterId id="2147483727" r:id="rId2"/>
  </p:sldMasterIdLst>
  <p:notesMasterIdLst>
    <p:notesMasterId r:id="rId22"/>
  </p:notesMasterIdLst>
  <p:handoutMasterIdLst>
    <p:handoutMasterId r:id="rId23"/>
  </p:handoutMasterIdLst>
  <p:sldIdLst>
    <p:sldId id="538" r:id="rId3"/>
    <p:sldId id="583" r:id="rId4"/>
    <p:sldId id="602" r:id="rId5"/>
    <p:sldId id="603" r:id="rId6"/>
    <p:sldId id="604" r:id="rId7"/>
    <p:sldId id="608" r:id="rId8"/>
    <p:sldId id="607" r:id="rId9"/>
    <p:sldId id="600" r:id="rId10"/>
    <p:sldId id="589" r:id="rId11"/>
    <p:sldId id="601" r:id="rId12"/>
    <p:sldId id="596" r:id="rId13"/>
    <p:sldId id="584" r:id="rId14"/>
    <p:sldId id="605" r:id="rId15"/>
    <p:sldId id="599" r:id="rId16"/>
    <p:sldId id="606" r:id="rId17"/>
    <p:sldId id="598" r:id="rId18"/>
    <p:sldId id="594" r:id="rId19"/>
    <p:sldId id="592" r:id="rId20"/>
    <p:sldId id="537" r:id="rId21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05">
          <p15:clr>
            <a:srgbClr val="A4A3A4"/>
          </p15:clr>
        </p15:guide>
        <p15:guide id="2" orient="horz" pos="4002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>
          <p15:clr>
            <a:srgbClr val="A4A3A4"/>
          </p15:clr>
        </p15:guide>
        <p15:guide id="2" pos="221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errmann, Cynthia A.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F4F97"/>
    <a:srgbClr val="F6CE86"/>
    <a:srgbClr val="AEF8E5"/>
    <a:srgbClr val="0A8464"/>
    <a:srgbClr val="0DB78A"/>
    <a:srgbClr val="D68F10"/>
    <a:srgbClr val="F1B13D"/>
    <a:srgbClr val="10D6A2"/>
    <a:srgbClr val="2DEFBC"/>
    <a:srgbClr val="11D9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6" autoAdjust="0"/>
    <p:restoredTop sz="96340" autoAdjust="0"/>
  </p:normalViewPr>
  <p:slideViewPr>
    <p:cSldViewPr snapToGrid="0">
      <p:cViewPr varScale="1">
        <p:scale>
          <a:sx n="56" d="100"/>
          <a:sy n="56" d="100"/>
        </p:scale>
        <p:origin x="824" y="56"/>
      </p:cViewPr>
      <p:guideLst>
        <p:guide orient="horz" pos="905"/>
        <p:guide orient="horz" pos="400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Objects="1">
      <p:cViewPr varScale="1">
        <p:scale>
          <a:sx n="165" d="100"/>
          <a:sy n="165" d="100"/>
        </p:scale>
        <p:origin x="-5256" y="-112"/>
      </p:cViewPr>
      <p:guideLst>
        <p:guide orient="horz" pos="2932"/>
        <p:guide pos="221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/>
            </a:lvl1pPr>
          </a:lstStyle>
          <a:p>
            <a:fld id="{7A1D2F2F-8618-2143-A89B-2D6D3F007EBC}" type="datetimeFigureOut">
              <a:rPr lang="en-US" smtClean="0">
                <a:latin typeface="Arial"/>
              </a:rPr>
              <a:pPr/>
              <a:t>3/21/2018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/>
            </a:lvl1pPr>
          </a:lstStyle>
          <a:p>
            <a:fld id="{CE221CE3-F987-1944-AB66-8BE5522C5EC6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28481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>
                <a:latin typeface="Arial"/>
              </a:defRPr>
            </a:lvl1pPr>
          </a:lstStyle>
          <a:p>
            <a:fld id="{D8B0A143-2353-BE4A-A6C4-57C9AE3FBC68}" type="datetimeFigureOut">
              <a:rPr lang="en-US" smtClean="0"/>
              <a:pPr/>
              <a:t>3/21/2018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53" tIns="46627" rIns="93253" bIns="4662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5"/>
            <a:ext cx="5618480" cy="4189095"/>
          </a:xfrm>
          <a:prstGeom prst="rect">
            <a:avLst/>
          </a:prstGeom>
        </p:spPr>
        <p:txBody>
          <a:bodyPr vert="horz" lIns="93253" tIns="46627" rIns="93253" bIns="46627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>
                <a:latin typeface="Arial"/>
              </a:defRPr>
            </a:lvl1pPr>
          </a:lstStyle>
          <a:p>
            <a:fld id="{4CFDF800-FE0E-A944-8AC1-D57C07B352F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650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4241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-378" y="6316956"/>
            <a:ext cx="9144000" cy="544880"/>
          </a:xfrm>
          <a:prstGeom prst="rect">
            <a:avLst/>
          </a:prstGeom>
          <a:gradFill flip="none" rotWithShape="1">
            <a:gsLst>
              <a:gs pos="0">
                <a:srgbClr val="294861"/>
              </a:gs>
              <a:gs pos="46000">
                <a:schemeClr val="accent1">
                  <a:lumMod val="50000"/>
                </a:schemeClr>
              </a:gs>
              <a:gs pos="100000">
                <a:srgbClr val="4388B8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" y="3574553"/>
            <a:ext cx="9143245" cy="2742973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0" y="565126"/>
            <a:ext cx="8229600" cy="1447576"/>
          </a:xfrm>
        </p:spPr>
        <p:txBody>
          <a:bodyPr anchor="b" anchorCtr="0"/>
          <a:lstStyle>
            <a:lvl1pPr>
              <a:lnSpc>
                <a:spcPts val="3800"/>
              </a:lnSpc>
              <a:defRPr sz="3600" b="1" i="0">
                <a:solidFill>
                  <a:schemeClr val="accent1">
                    <a:lumMod val="75000"/>
                  </a:schemeClr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57201" y="2024863"/>
            <a:ext cx="5629274" cy="369888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buNone/>
              <a:defRPr sz="2000" b="0">
                <a:latin typeface="Arial"/>
                <a:cs typeface="Arial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1" y="3096715"/>
            <a:ext cx="4572000" cy="477838"/>
          </a:xfrm>
        </p:spPr>
        <p:txBody>
          <a:bodyPr rIns="182880" anchor="b" anchorCtr="0">
            <a:noAutofit/>
          </a:bodyPr>
          <a:lstStyle>
            <a:lvl1pPr marL="57150" indent="0" algn="r">
              <a:spcBef>
                <a:spcPts val="0"/>
              </a:spcBef>
              <a:buNone/>
              <a:defRPr sz="1600" b="0"/>
            </a:lvl1pPr>
            <a:lvl2pPr marL="342900" indent="0" algn="r">
              <a:buNone/>
              <a:defRPr sz="1600" b="0"/>
            </a:lvl2pPr>
            <a:lvl3pPr marL="628650" indent="0" algn="r">
              <a:buNone/>
              <a:defRPr sz="1600" b="0"/>
            </a:lvl3pPr>
            <a:lvl4pPr marL="857250" indent="0" algn="r">
              <a:buNone/>
              <a:defRPr sz="1600" b="0"/>
            </a:lvl4pPr>
            <a:lvl5pPr marL="1085850" indent="0" algn="r">
              <a:buNone/>
              <a:defRPr sz="1600" b="0"/>
            </a:lvl5pPr>
          </a:lstStyle>
          <a:p>
            <a:pPr lvl="0"/>
            <a:r>
              <a:rPr lang="en-US" dirty="0"/>
              <a:t>Authors 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68385" y="6416000"/>
            <a:ext cx="4503614" cy="43550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algn="l" defTabSz="457200" rtl="0" eaLnBrk="1" latinLnBrk="0" hangingPunct="1">
              <a:lnSpc>
                <a:spcPct val="90000"/>
              </a:lnSpc>
              <a:spcAft>
                <a:spcPts val="300"/>
              </a:spcAft>
            </a:pPr>
            <a:r>
              <a:rPr lang="en-US" sz="800" kern="120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LLNL-PRES-XXXXXX</a:t>
            </a:r>
          </a:p>
          <a:p>
            <a:pPr marL="0" algn="l" defTabSz="457200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700" kern="120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This work was performed under the auspices of the</a:t>
            </a:r>
            <a:r>
              <a:rPr lang="en-US" sz="700" kern="1200" baseline="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U.S. Department of Energy by Lawrence Livermore National Laboratory under contract DE-AC52-07NA27344.</a:t>
            </a:r>
            <a:r>
              <a:rPr lang="en-US" sz="700" kern="1200" baseline="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Lawrence Livermore National Security, LLC</a:t>
            </a:r>
          </a:p>
        </p:txBody>
      </p:sp>
      <p:pic>
        <p:nvPicPr>
          <p:cNvPr id="18" name="Picture 17" descr="LLNL_Logo_WHT-LRG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7061" y="6446832"/>
            <a:ext cx="1865206" cy="314676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0" y="0"/>
            <a:ext cx="9144000" cy="112889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end page">
    <p:bg>
      <p:bgPr>
        <a:solidFill>
          <a:srgbClr val="0F4F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LNL_Logo_WHT-LRG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1852" y="5437487"/>
            <a:ext cx="3602498" cy="60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89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489" y="2609273"/>
            <a:ext cx="8229023" cy="900545"/>
          </a:xfrm>
          <a:prstGeom prst="rect">
            <a:avLst/>
          </a:prstGeom>
          <a:effectLst>
            <a:outerShdw blurRad="38100" dist="38100" dir="2700000">
              <a:srgbClr val="000000">
                <a:alpha val="35000"/>
              </a:srgbClr>
            </a:outerShdw>
          </a:effectLst>
        </p:spPr>
        <p:txBody>
          <a:bodyPr vert="horz" lIns="83119" tIns="41559" rIns="83119" bIns="41559" anchor="t"/>
          <a:lstStyle>
            <a:lvl1pPr algn="ctr">
              <a:defRPr sz="25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0288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04800" y="6639791"/>
            <a:ext cx="2133600" cy="111919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marL="0" algn="l" defTabSz="457154" rtl="0" eaLnBrk="1" latinLnBrk="0" hangingPunct="1">
              <a:defRPr lang="en-US" sz="700" b="1" i="0" kern="1200" smtClean="0">
                <a:solidFill>
                  <a:srgbClr val="21578A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/>
              <a:t>NIF-5037030.pptx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639791"/>
            <a:ext cx="2895600" cy="111919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marL="0" algn="ctr" defTabSz="457154" rtl="0" eaLnBrk="1" latinLnBrk="0" hangingPunct="1">
              <a:defRPr lang="en-US" sz="700" b="1" i="0" kern="1200" dirty="0" smtClean="0">
                <a:solidFill>
                  <a:srgbClr val="21578A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/>
              <a:t>XRay Diagnostics Group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24454" y="6634957"/>
            <a:ext cx="207820" cy="111919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ctr">
              <a:defRPr sz="700" b="1" i="0">
                <a:solidFill>
                  <a:srgbClr val="DEE6ED"/>
                </a:solidFill>
                <a:latin typeface="Arial"/>
                <a:cs typeface="Arial"/>
              </a:defRPr>
            </a:lvl1pPr>
          </a:lstStyle>
          <a:p>
            <a:fld id="{39390C2D-2D90-4E18-A70F-B7513A81339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15637" y="342513"/>
            <a:ext cx="7104303" cy="704275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3200" b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02337" y="1393152"/>
            <a:ext cx="8222118" cy="4748406"/>
          </a:xfrm>
          <a:prstGeom prst="rect">
            <a:avLst/>
          </a:prstGeom>
        </p:spPr>
        <p:txBody>
          <a:bodyPr lIns="83119" tIns="41559" rIns="83119" bIns="41559"/>
          <a:lstStyle>
            <a:lvl1pPr marL="154405" indent="-154405">
              <a:defRPr sz="1600" b="1" i="0">
                <a:latin typeface="Arial"/>
                <a:cs typeface="Arial"/>
              </a:defRPr>
            </a:lvl1pPr>
            <a:lvl2pPr marL="648328" indent="-282604">
              <a:spcBef>
                <a:spcPts val="273"/>
              </a:spcBef>
              <a:buFont typeface="Arial"/>
              <a:buChar char="—"/>
              <a:defRPr sz="1600" b="1" i="0">
                <a:latin typeface="Arial"/>
                <a:cs typeface="Arial"/>
              </a:defRPr>
            </a:lvl2pPr>
            <a:lvl3pPr marL="1063923">
              <a:buFont typeface="Lucida Grande"/>
              <a:buChar char="–"/>
              <a:defRPr sz="1600" b="1" i="0">
                <a:latin typeface="Arial"/>
                <a:cs typeface="Arial"/>
              </a:defRPr>
            </a:lvl3pPr>
            <a:lvl4pPr>
              <a:defRPr sz="1600" b="1" i="0">
                <a:latin typeface="Arial"/>
                <a:cs typeface="Arial"/>
              </a:defRPr>
            </a:lvl4pPr>
            <a:lvl5pPr>
              <a:buNone/>
              <a:defRPr sz="1600" b="1" i="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209773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ustom Layout">
    <p:bg>
      <p:bgPr>
        <a:blipFill rotWithShape="1">
          <a:blip r:embed="rId2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830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7496"/>
            <a:ext cx="8229600" cy="1399032"/>
          </a:xfrm>
          <a:prstGeom prst="rect">
            <a:avLst/>
          </a:prstGeom>
        </p:spPr>
        <p:txBody>
          <a:bodyPr lIns="91422" tIns="45711" rIns="91422" bIns="45711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82808"/>
            <a:ext cx="8229600" cy="4572000"/>
          </a:xfrm>
          <a:prstGeom prst="rect">
            <a:avLst/>
          </a:prstGeom>
        </p:spPr>
        <p:txBody>
          <a:bodyPr lIns="91422" tIns="45711" rIns="91422" bIns="45711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91456" y="6669882"/>
            <a:ext cx="2133600" cy="111919"/>
          </a:xfrm>
        </p:spPr>
        <p:txBody>
          <a:bodyPr/>
          <a:lstStyle/>
          <a:p>
            <a:r>
              <a:rPr lang="en-US"/>
              <a:t>NIF-5037030.pptx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669883"/>
            <a:ext cx="4260056" cy="111919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XRay Diagnostics Group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90C2D-2D90-4E18-A70F-B7513A8133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989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C8FC3-B569-4A80-8FEF-FF0256380CD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46F7F3-8B8D-4CD3-BB22-FEFA1158D8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062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0" bIns="0"/>
          <a:lstStyle>
            <a:lvl1pPr eaLnBrk="1" latinLnBrk="0" hangingPunct="1">
              <a:spcBef>
                <a:spcPts val="1800"/>
              </a:spcBef>
              <a:spcAft>
                <a:spcPts val="0"/>
              </a:spcAft>
              <a:defRPr/>
            </a:lvl1pPr>
            <a:lvl2pPr eaLnBrk="1" latinLnBrk="0" hangingPunct="1">
              <a:spcAft>
                <a:spcPts val="0"/>
              </a:spcAft>
              <a:defRPr/>
            </a:lvl2pPr>
            <a:lvl3pPr eaLnBrk="1" latinLnBrk="0" hangingPunct="1">
              <a:spcAft>
                <a:spcPts val="0"/>
              </a:spcAft>
              <a:defRPr/>
            </a:lvl3pPr>
            <a:lvl4pPr eaLnBrk="1" latinLnBrk="0" hangingPunct="1">
              <a:spcAft>
                <a:spcPts val="0"/>
              </a:spcAft>
              <a:defRPr/>
            </a:lvl4pPr>
            <a:lvl5pPr eaLnBrk="1" latinLnBrk="0" hangingPunct="1">
              <a:spcAft>
                <a:spcPts val="0"/>
              </a:spcAft>
              <a:defRPr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57200" y="219507"/>
            <a:ext cx="8229600" cy="1008771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with side-text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with side-text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726214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083121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with side-by-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718649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294128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ull 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228907"/>
          </a:xfrm>
          <a:solidFill>
            <a:schemeClr val="bg1"/>
          </a:solidFill>
          <a:effectLst/>
        </p:spPr>
        <p:txBody>
          <a:bodyPr vert="horz" lIns="457200" rIns="45720" rtlCol="0" anchor="ctr" anchorCtr="0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>
            <a:lvl1pPr marL="233363" indent="0" algn="l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200" b="1" kern="12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6.jpe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0" y="6355080"/>
            <a:ext cx="9144000" cy="5029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0136"/>
            <a:ext cx="8229600" cy="1005840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1524"/>
            <a:ext cx="8229600" cy="490688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 eaLnBrk="1" latinLnBrk="0" hangingPunct="1"/>
            <a:r>
              <a:rPr kumimoji="0" lang="en-US"/>
              <a:t>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invGray">
          <a:xfrm>
            <a:off x="1" y="635508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>
              <a:latin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4953" y="6698646"/>
            <a:ext cx="873871" cy="9233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en-US" sz="600" dirty="0">
                <a:latin typeface="Arial"/>
                <a:cs typeface="Arial"/>
              </a:rPr>
              <a:t>LLNL-PRES-xxxxxx</a:t>
            </a:r>
          </a:p>
        </p:txBody>
      </p:sp>
      <p:sp>
        <p:nvSpPr>
          <p:cNvPr id="19" name="Slide Number Placeholder 7"/>
          <p:cNvSpPr txBox="1">
            <a:spLocks/>
          </p:cNvSpPr>
          <p:nvPr/>
        </p:nvSpPr>
        <p:spPr>
          <a:xfrm>
            <a:off x="8826123" y="6403252"/>
            <a:ext cx="317877" cy="454747"/>
          </a:xfrm>
          <a:prstGeom prst="rect">
            <a:avLst/>
          </a:prstGeom>
        </p:spPr>
        <p:txBody>
          <a:bodyPr rIns="45720" anchor="ctr" anchorCtr="0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D690BD-BADF-4FBD-97E7-557E707EBBB2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-6059" y="1267155"/>
            <a:ext cx="9150059" cy="0"/>
          </a:xfrm>
          <a:prstGeom prst="line">
            <a:avLst/>
          </a:prstGeom>
          <a:ln w="38100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NNSA_trans.png"/>
          <p:cNvPicPr>
            <a:picLocks noChangeAspect="1"/>
          </p:cNvPicPr>
          <p:nvPr/>
        </p:nvPicPr>
        <p:blipFill>
          <a:blip r:embed="rId12">
            <a:alphaModFix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268" y="6449398"/>
            <a:ext cx="1012806" cy="390396"/>
          </a:xfrm>
          <a:prstGeom prst="rect">
            <a:avLst/>
          </a:prstGeom>
        </p:spPr>
      </p:pic>
      <p:pic>
        <p:nvPicPr>
          <p:cNvPr id="17" name="Picture 16" descr="lab_icon_text_no_background_rgb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28" y="6496327"/>
            <a:ext cx="2731791" cy="27864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5" r:id="rId4"/>
    <p:sldLayoutId id="2147483722" r:id="rId5"/>
    <p:sldLayoutId id="2147483721" r:id="rId6"/>
    <p:sldLayoutId id="2147483717" r:id="rId7"/>
    <p:sldLayoutId id="2147483718" r:id="rId8"/>
    <p:sldLayoutId id="2147483719" r:id="rId9"/>
    <p:sldLayoutId id="2147483723" r:id="rId10"/>
  </p:sldLayoutIdLst>
  <p:hf hdr="0" ftr="0" dt="0"/>
  <p:txStyles>
    <p:titleStyle>
      <a:lvl1pPr algn="l" rtl="0" eaLnBrk="1" latinLnBrk="0" hangingPunct="1">
        <a:lnSpc>
          <a:spcPct val="90000"/>
        </a:lnSpc>
        <a:spcBef>
          <a:spcPct val="0"/>
        </a:spcBef>
        <a:buNone/>
        <a:defRPr kumimoji="0" sz="3200" b="1" kern="1200">
          <a:solidFill>
            <a:schemeClr val="accent1">
              <a:lumMod val="75000"/>
            </a:schemeClr>
          </a:solidFill>
          <a:effectLst/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85750" indent="-228600" algn="l" rtl="0" eaLnBrk="1" latinLnBrk="0" hangingPunct="1">
        <a:spcBef>
          <a:spcPts val="1800"/>
        </a:spcBef>
        <a:spcAft>
          <a:spcPts val="0"/>
        </a:spcAft>
        <a:buClr>
          <a:schemeClr val="accent1">
            <a:lumMod val="75000"/>
          </a:schemeClr>
        </a:buClr>
        <a:buSzPct val="90000"/>
        <a:buFont typeface="Wingdings" charset="2"/>
        <a:buChar char="§"/>
        <a:tabLst/>
        <a:defRPr kumimoji="0" sz="24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28650" indent="-2857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Calibri" panose="020F0502020204030204" pitchFamily="34" charset="0"/>
        <a:buChar char="—"/>
        <a:defRPr kumimoji="0"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800100" indent="-1714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defRPr kumimoji="0"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028700" indent="-171450" algn="l" rtl="0" eaLnBrk="1" latinLnBrk="0" hangingPunct="1">
        <a:spcBef>
          <a:spcPts val="0"/>
        </a:spcBef>
        <a:spcAft>
          <a:spcPts val="0"/>
        </a:spcAft>
        <a:buClrTx/>
        <a:buSzPct val="100000"/>
        <a:buFont typeface="Lucida Grande"/>
        <a:buChar char="–"/>
        <a:defRPr kumimoji="0"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257300" indent="-171450" algn="l" rtl="0" eaLnBrk="1" latinLnBrk="0" hangingPunct="1">
        <a:spcBef>
          <a:spcPts val="0"/>
        </a:spcBef>
        <a:spcAft>
          <a:spcPts val="0"/>
        </a:spcAft>
        <a:buClrTx/>
        <a:buFont typeface="Arial"/>
        <a:buChar char="•"/>
        <a:tabLst>
          <a:tab pos="1200150" algn="l"/>
        </a:tabLst>
        <a:defRPr kumimoji="0" lang="en-US" sz="1600" kern="1200" smtClean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7" cstate="print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304800" y="6639791"/>
            <a:ext cx="2133600" cy="111919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marL="0" algn="l" defTabSz="457154" rtl="0" eaLnBrk="1" latinLnBrk="0" hangingPunct="1">
              <a:defRPr lang="en-US" sz="700" b="1" i="0" kern="1200" smtClean="0">
                <a:solidFill>
                  <a:srgbClr val="21578A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/>
              <a:t>NIF-5037030.pptx</a:t>
            </a: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639791"/>
            <a:ext cx="2895600" cy="111919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>
            <a:lvl1pPr marL="0" algn="ctr" defTabSz="457154" rtl="0" eaLnBrk="1" latinLnBrk="0" hangingPunct="1">
              <a:defRPr lang="en-US" sz="700" b="1" i="0" kern="1200" dirty="0" smtClean="0">
                <a:solidFill>
                  <a:srgbClr val="21578A"/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US"/>
              <a:t>XRay Diagnostics Group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24454" y="6634957"/>
            <a:ext cx="207820" cy="111919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>
            <a:lvl1pPr algn="ctr">
              <a:defRPr sz="700" b="1" i="0">
                <a:solidFill>
                  <a:srgbClr val="DEE6ED"/>
                </a:solidFill>
                <a:latin typeface="Arial"/>
                <a:cs typeface="Arial"/>
              </a:defRPr>
            </a:lvl1pPr>
          </a:lstStyle>
          <a:p>
            <a:fld id="{39390C2D-2D90-4E18-A70F-B7513A81339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32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</p:sldLayoutIdLst>
  <p:hf hdr="0"/>
  <p:txStyles>
    <p:titleStyle>
      <a:lvl1pPr algn="ctr" defTabSz="457154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66" indent="-342866" algn="l" defTabSz="457154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76" indent="-285721" algn="l" defTabSz="457154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6" indent="-228577" algn="l" defTabSz="457154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40" indent="-228577" algn="l" defTabSz="457154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94" indent="-228577" algn="l" defTabSz="457154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49" indent="-228577" algn="l" defTabSz="45715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3" indent="-228577" algn="l" defTabSz="45715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7" indent="-228577" algn="l" defTabSz="45715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1" indent="-228577" algn="l" defTabSz="457154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3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7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1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4" algn="l" defTabSz="4571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Passive 18x snout on TANDM 90-348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400" b="0" dirty="0">
                <a:latin typeface="Calibri" panose="020F0502020204030204" pitchFamily="34" charset="0"/>
                <a:cs typeface="Calibri" panose="020F0502020204030204" pitchFamily="34" charset="0"/>
              </a:rPr>
              <a:t>Experimental description</a:t>
            </a:r>
            <a:endParaRPr lang="en-US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457201" y="2024863"/>
            <a:ext cx="8531678" cy="812226"/>
          </a:xfrm>
        </p:spPr>
        <p:txBody>
          <a:bodyPr/>
          <a:lstStyle/>
          <a:p>
            <a:pPr marL="58738" indent="-1588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Energetic Neutron Platform Working Group and NIF Radiochemistry Group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330654" y="2762327"/>
            <a:ext cx="8813347" cy="812226"/>
          </a:xfrm>
        </p:spPr>
        <p:txBody>
          <a:bodyPr/>
          <a:lstStyle/>
          <a:p>
            <a:pPr lvl="0"/>
            <a:r>
              <a:rPr lang="en-US" b="1" i="1" dirty="0"/>
              <a:t>Charles Yeamans: </a:t>
            </a:r>
            <a:r>
              <a:rPr lang="en-US" dirty="0"/>
              <a:t>NSA shot support</a:t>
            </a:r>
          </a:p>
          <a:p>
            <a:r>
              <a:rPr lang="en-US" dirty="0"/>
              <a:t>Carlos Esquivel: NSA mechanical design</a:t>
            </a:r>
          </a:p>
        </p:txBody>
      </p:sp>
      <p:sp>
        <p:nvSpPr>
          <p:cNvPr id="9" name="Text Placeholder 10"/>
          <p:cNvSpPr txBox="1">
            <a:spLocks/>
          </p:cNvSpPr>
          <p:nvPr/>
        </p:nvSpPr>
        <p:spPr>
          <a:xfrm>
            <a:off x="492103" y="3640568"/>
            <a:ext cx="3278508" cy="397500"/>
          </a:xfrm>
          <a:prstGeom prst="rect">
            <a:avLst/>
          </a:prstGeom>
        </p:spPr>
        <p:txBody>
          <a:bodyPr vert="horz" lIns="0" tIns="91440" rIns="0" rtlCol="0" anchor="ctr" anchorCtr="0">
            <a:noAutofit/>
          </a:bodyPr>
          <a:lstStyle/>
          <a:p>
            <a:pPr lvl="0">
              <a:lnSpc>
                <a:spcPct val="80000"/>
              </a:lnSpc>
            </a:pPr>
            <a:r>
              <a:rPr lang="en-US" sz="1600" dirty="0">
                <a:cs typeface="Lucida Handwriting"/>
              </a:rPr>
              <a:t>March 01, 2018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9252CD66-CC8B-420E-B5A5-EB3598CFA0E7}"/>
              </a:ext>
            </a:extLst>
          </p:cNvPr>
          <p:cNvSpPr txBox="1">
            <a:spLocks/>
          </p:cNvSpPr>
          <p:nvPr/>
        </p:nvSpPr>
        <p:spPr>
          <a:xfrm>
            <a:off x="381001" y="2260602"/>
            <a:ext cx="8762999" cy="576487"/>
          </a:xfrm>
          <a:prstGeom prst="rect">
            <a:avLst/>
          </a:prstGeom>
        </p:spPr>
        <p:txBody>
          <a:bodyPr vert="horz" lIns="0" tIns="0" rIns="182880" bIns="0" rtlCol="0" anchor="b" anchorCtr="0">
            <a:noAutofit/>
          </a:bodyPr>
          <a:lstStyle>
            <a:lvl1pPr marL="57150" indent="0" algn="r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1">
                  <a:lumMod val="75000"/>
                </a:schemeClr>
              </a:buClr>
              <a:buSzPct val="90000"/>
              <a:buFont typeface="Wingdings" charset="2"/>
              <a:buNone/>
              <a:tabLst/>
              <a:defRPr kumimoji="0"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  <a:lvl2pPr marL="342900" indent="0" algn="r" rtl="0" eaLnBrk="1" latinLnBrk="0" hangingPunct="1">
              <a:spcBef>
                <a:spcPts val="0"/>
              </a:spcBef>
              <a:spcAft>
                <a:spcPts val="0"/>
              </a:spcAft>
              <a:buClrTx/>
              <a:buSzPct val="90000"/>
              <a:buFont typeface="Calibri" panose="020F0502020204030204" pitchFamily="34" charset="0"/>
              <a:buNone/>
              <a:defRPr kumimoji="0"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2pPr>
            <a:lvl3pPr marL="628650" indent="0" algn="r" rtl="0" eaLnBrk="1" latinLnBrk="0" hangingPunct="1"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defRPr kumimoji="0"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3pPr>
            <a:lvl4pPr marL="857250" indent="0" algn="r" rtl="0" eaLnBrk="1" latinLnBrk="0" hangingPunct="1">
              <a:spcBef>
                <a:spcPts val="0"/>
              </a:spcBef>
              <a:spcAft>
                <a:spcPts val="0"/>
              </a:spcAft>
              <a:buClrTx/>
              <a:buSzPct val="100000"/>
              <a:buFont typeface="Lucida Grande"/>
              <a:buNone/>
              <a:defRPr kumimoji="0"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4pPr>
            <a:lvl5pPr marL="1085850" indent="0" algn="r" rtl="0" eaLnBrk="1" latinLnBrk="0" hangingPunct="1">
              <a:spcBef>
                <a:spcPts val="0"/>
              </a:spcBef>
              <a:spcAft>
                <a:spcPts val="0"/>
              </a:spcAft>
              <a:buClrTx/>
              <a:buFont typeface="Arial"/>
              <a:buNone/>
              <a:tabLst>
                <a:tab pos="1200150" algn="l"/>
              </a:tabLst>
              <a:defRPr kumimoji="0" lang="en-US" sz="1600" b="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5pPr>
            <a:lvl6pPr marL="1627632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 2" pitchFamily="18" charset="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31136" indent="-18288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 2" pitchFamily="18" charset="2"/>
              <a:buChar char="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dirty="0"/>
              <a:t>Sandra Bogetic, UC Berkeley Nuclear Engineering (PI)</a:t>
            </a:r>
          </a:p>
          <a:p>
            <a:pPr lvl="0"/>
            <a:r>
              <a:rPr lang="en-US" dirty="0"/>
              <a:t>Dawn Shaughnessy: NIF Radiochemistry</a:t>
            </a:r>
          </a:p>
        </p:txBody>
      </p:sp>
    </p:spTree>
    <p:extLst>
      <p:ext uri="{BB962C8B-B14F-4D97-AF65-F5344CB8AC3E}">
        <p14:creationId xmlns:p14="http://schemas.microsoft.com/office/powerpoint/2010/main" val="4234551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9D96925-C9AE-43DD-A6AF-2F967056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E49DACA-041F-4797-BEFE-9F3D2471AB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6172666"/>
              </p:ext>
            </p:extLst>
          </p:nvPr>
        </p:nvGraphicFramePr>
        <p:xfrm>
          <a:off x="457199" y="1441451"/>
          <a:ext cx="8229598" cy="3959754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566962">
                  <a:extLst>
                    <a:ext uri="{9D8B030D-6E8A-4147-A177-3AD203B41FA5}">
                      <a16:colId xmlns:a16="http://schemas.microsoft.com/office/drawing/2014/main" val="3444171055"/>
                    </a:ext>
                  </a:extLst>
                </a:gridCol>
                <a:gridCol w="4716881">
                  <a:extLst>
                    <a:ext uri="{9D8B030D-6E8A-4147-A177-3AD203B41FA5}">
                      <a16:colId xmlns:a16="http://schemas.microsoft.com/office/drawing/2014/main" val="2063916683"/>
                    </a:ext>
                  </a:extLst>
                </a:gridCol>
                <a:gridCol w="1945755">
                  <a:extLst>
                    <a:ext uri="{9D8B030D-6E8A-4147-A177-3AD203B41FA5}">
                      <a16:colId xmlns:a16="http://schemas.microsoft.com/office/drawing/2014/main" val="1073374531"/>
                    </a:ext>
                  </a:extLst>
                </a:gridCol>
              </a:tblGrid>
              <a:tr h="431359">
                <a:tc>
                  <a:txBody>
                    <a:bodyPr/>
                    <a:lstStyle/>
                    <a:p>
                      <a:r>
                        <a:rPr lang="en-US" dirty="0"/>
                        <a:t>drawing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Level (from snout top)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0959858"/>
                  </a:ext>
                </a:extLst>
              </a:tr>
              <a:tr h="334785">
                <a:tc>
                  <a:txBody>
                    <a:bodyPr/>
                    <a:lstStyle/>
                    <a:p>
                      <a:r>
                        <a:rPr lang="en-US" dirty="0"/>
                        <a:t>1003598741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6969260"/>
                  </a:ext>
                </a:extLst>
              </a:tr>
              <a:tr h="334785">
                <a:tc>
                  <a:txBody>
                    <a:bodyPr/>
                    <a:lstStyle/>
                    <a:p>
                      <a:r>
                        <a:rPr lang="en-US" dirty="0"/>
                        <a:t>1003599724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Snout layout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916005"/>
                  </a:ext>
                </a:extLst>
              </a:tr>
              <a:tr h="431359">
                <a:tc>
                  <a:txBody>
                    <a:bodyPr/>
                    <a:lstStyle/>
                    <a:p>
                      <a:r>
                        <a:rPr lang="en-US" dirty="0"/>
                        <a:t>1003599958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K-base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1362980"/>
                  </a:ext>
                </a:extLst>
              </a:tr>
              <a:tr h="431359">
                <a:tc>
                  <a:txBody>
                    <a:bodyPr/>
                    <a:lstStyle/>
                    <a:p>
                      <a:r>
                        <a:rPr lang="en-US" dirty="0"/>
                        <a:t>1003599929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K-base activation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9541409"/>
                  </a:ext>
                </a:extLst>
              </a:tr>
              <a:tr h="431359">
                <a:tc>
                  <a:txBody>
                    <a:bodyPr/>
                    <a:lstStyle/>
                    <a:p>
                      <a:r>
                        <a:rPr lang="en-US" dirty="0"/>
                        <a:t>1003599727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Filter basket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7656159"/>
                  </a:ext>
                </a:extLst>
              </a:tr>
              <a:tr h="431359">
                <a:tc>
                  <a:txBody>
                    <a:bodyPr/>
                    <a:lstStyle/>
                    <a:p>
                      <a:r>
                        <a:rPr lang="en-US" dirty="0"/>
                        <a:t>1003599822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Filter basket activation assembly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7150288"/>
                  </a:ext>
                </a:extLst>
              </a:tr>
              <a:tr h="43135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097803"/>
                  </a:ext>
                </a:extLst>
              </a:tr>
              <a:tr h="43135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57800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7660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2F9D7-D2A0-43AD-8F6F-C6E4F5F32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Pinhole geometry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E2D0CD-1204-4F03-8378-C2AF16C953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68749" y="1751994"/>
            <a:ext cx="5431895" cy="2733877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3617A356-7256-4F40-9F17-C41726E935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7120256"/>
              </p:ext>
            </p:extLst>
          </p:nvPr>
        </p:nvGraphicFramePr>
        <p:xfrm>
          <a:off x="457200" y="1472758"/>
          <a:ext cx="2997937" cy="3610582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831754">
                  <a:extLst>
                    <a:ext uri="{9D8B030D-6E8A-4147-A177-3AD203B41FA5}">
                      <a16:colId xmlns:a16="http://schemas.microsoft.com/office/drawing/2014/main" val="3176045636"/>
                    </a:ext>
                  </a:extLst>
                </a:gridCol>
                <a:gridCol w="654897">
                  <a:extLst>
                    <a:ext uri="{9D8B030D-6E8A-4147-A177-3AD203B41FA5}">
                      <a16:colId xmlns:a16="http://schemas.microsoft.com/office/drawing/2014/main" val="2981631456"/>
                    </a:ext>
                  </a:extLst>
                </a:gridCol>
                <a:gridCol w="755643">
                  <a:extLst>
                    <a:ext uri="{9D8B030D-6E8A-4147-A177-3AD203B41FA5}">
                      <a16:colId xmlns:a16="http://schemas.microsoft.com/office/drawing/2014/main" val="48456503"/>
                    </a:ext>
                  </a:extLst>
                </a:gridCol>
                <a:gridCol w="755643">
                  <a:extLst>
                    <a:ext uri="{9D8B030D-6E8A-4147-A177-3AD203B41FA5}">
                      <a16:colId xmlns:a16="http://schemas.microsoft.com/office/drawing/2014/main" val="1886158553"/>
                    </a:ext>
                  </a:extLst>
                </a:gridCol>
              </a:tblGrid>
              <a:tr h="602622">
                <a:tc>
                  <a:txBody>
                    <a:bodyPr/>
                    <a:lstStyle/>
                    <a:p>
                      <a:r>
                        <a:rPr lang="en-US" sz="900" dirty="0"/>
                        <a:t>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Standoff</a:t>
                      </a:r>
                    </a:p>
                    <a:p>
                      <a:r>
                        <a:rPr lang="en-US" sz="900" dirty="0"/>
                        <a:t>(mm)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Thickness</a:t>
                      </a:r>
                    </a:p>
                    <a:p>
                      <a:r>
                        <a:rPr lang="en-US" sz="900" dirty="0"/>
                        <a:t>(mm)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Flux on 3e15 shot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4678"/>
                  </a:ext>
                </a:extLst>
              </a:tr>
              <a:tr h="3759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TCC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3.00E+15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269621907"/>
                  </a:ext>
                </a:extLst>
              </a:tr>
              <a:tr h="3759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cap front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60.43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6.54E+12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547299760"/>
                  </a:ext>
                </a:extLst>
              </a:tr>
              <a:tr h="3759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cap rear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62.97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2.54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6.02E+12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61895920"/>
                  </a:ext>
                </a:extLst>
              </a:tr>
              <a:tr h="3759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wavy washer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1.23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6620173"/>
                  </a:ext>
                </a:extLst>
              </a:tr>
              <a:tr h="3759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In (front)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64.2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5.79E+12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25696923"/>
                  </a:ext>
                </a:extLst>
              </a:tr>
              <a:tr h="3759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Treefrog (front)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65.2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2.8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5.62E+12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0806206"/>
                  </a:ext>
                </a:extLst>
              </a:tr>
              <a:tr h="3759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err="1">
                          <a:effectLst/>
                        </a:rPr>
                        <a:t>Zr</a:t>
                      </a:r>
                      <a:r>
                        <a:rPr lang="en-US" sz="1100" u="none" strike="noStrike" dirty="0">
                          <a:effectLst/>
                        </a:rPr>
                        <a:t> (front)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5.16E+12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378960338"/>
                  </a:ext>
                </a:extLst>
              </a:tr>
              <a:tr h="3759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 err="1">
                          <a:effectLst/>
                        </a:rPr>
                        <a:t>Zr</a:t>
                      </a:r>
                      <a:r>
                        <a:rPr lang="en-US" sz="1100" u="none" strike="noStrike" dirty="0">
                          <a:effectLst/>
                        </a:rPr>
                        <a:t> rear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69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5.01E+12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459739003"/>
                  </a:ext>
                </a:extLst>
              </a:tr>
            </a:tbl>
          </a:graphicData>
        </a:graphic>
      </p:graphicFrame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4AB760E-98BE-455A-A107-A15F5B7331B6}"/>
              </a:ext>
            </a:extLst>
          </p:cNvPr>
          <p:cNvCxnSpPr>
            <a:cxnSpLocks/>
          </p:cNvCxnSpPr>
          <p:nvPr/>
        </p:nvCxnSpPr>
        <p:spPr>
          <a:xfrm>
            <a:off x="5555354" y="1910888"/>
            <a:ext cx="801138" cy="703848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60BEAF5-0A71-4A92-B974-1B037BCD73C5}"/>
              </a:ext>
            </a:extLst>
          </p:cNvPr>
          <p:cNvCxnSpPr/>
          <p:nvPr/>
        </p:nvCxnSpPr>
        <p:spPr>
          <a:xfrm flipH="1">
            <a:off x="6626164" y="1706352"/>
            <a:ext cx="541421" cy="890336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DA0F01B-5E85-43EC-91FC-A280E51383C2}"/>
              </a:ext>
            </a:extLst>
          </p:cNvPr>
          <p:cNvSpPr txBox="1"/>
          <p:nvPr/>
        </p:nvSpPr>
        <p:spPr>
          <a:xfrm>
            <a:off x="5088196" y="1619525"/>
            <a:ext cx="13234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6.0 x 10</a:t>
            </a:r>
            <a:r>
              <a:rPr lang="en-US" sz="1200" baseline="30000" dirty="0"/>
              <a:t>12</a:t>
            </a:r>
            <a:r>
              <a:rPr lang="en-US" sz="1200" dirty="0"/>
              <a:t> n/cm</a:t>
            </a:r>
            <a:r>
              <a:rPr lang="en-US" sz="1200" baseline="30000" dirty="0"/>
              <a:t>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23A83DE-02E0-4977-9304-7442041C236B}"/>
              </a:ext>
            </a:extLst>
          </p:cNvPr>
          <p:cNvSpPr txBox="1"/>
          <p:nvPr/>
        </p:nvSpPr>
        <p:spPr>
          <a:xfrm>
            <a:off x="6626117" y="1446267"/>
            <a:ext cx="13234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5.0 x 10</a:t>
            </a:r>
            <a:r>
              <a:rPr lang="en-US" sz="1200" baseline="30000" dirty="0"/>
              <a:t>12</a:t>
            </a:r>
            <a:r>
              <a:rPr lang="en-US" sz="1200" dirty="0"/>
              <a:t> n/cm</a:t>
            </a:r>
            <a:r>
              <a:rPr lang="en-US" sz="1200" baseline="30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3372302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773F1-3C42-44B2-B4A1-B27FC42C1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Passive 18x snout configuration</a:t>
            </a:r>
            <a:br>
              <a:rPr lang="en-US" dirty="0"/>
            </a:br>
            <a:r>
              <a:rPr lang="en-US" sz="2400" b="0" i="1" dirty="0"/>
              <a:t>nose cap filtering AAA14-113745</a:t>
            </a:r>
            <a:endParaRPr lang="en-US" b="0" i="1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F60C35E-2B34-40B6-A872-3DB1C1BA41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14321"/>
              </p:ext>
            </p:extLst>
          </p:nvPr>
        </p:nvGraphicFramePr>
        <p:xfrm>
          <a:off x="456855" y="4381046"/>
          <a:ext cx="8210405" cy="19354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45266">
                  <a:extLst>
                    <a:ext uri="{9D8B030D-6E8A-4147-A177-3AD203B41FA5}">
                      <a16:colId xmlns:a16="http://schemas.microsoft.com/office/drawing/2014/main" val="2827535260"/>
                    </a:ext>
                  </a:extLst>
                </a:gridCol>
                <a:gridCol w="1710500">
                  <a:extLst>
                    <a:ext uri="{9D8B030D-6E8A-4147-A177-3AD203B41FA5}">
                      <a16:colId xmlns:a16="http://schemas.microsoft.com/office/drawing/2014/main" val="2381130543"/>
                    </a:ext>
                  </a:extLst>
                </a:gridCol>
                <a:gridCol w="3122840">
                  <a:extLst>
                    <a:ext uri="{9D8B030D-6E8A-4147-A177-3AD203B41FA5}">
                      <a16:colId xmlns:a16="http://schemas.microsoft.com/office/drawing/2014/main" val="3194407395"/>
                    </a:ext>
                  </a:extLst>
                </a:gridCol>
                <a:gridCol w="1751239">
                  <a:extLst>
                    <a:ext uri="{9D8B030D-6E8A-4147-A177-3AD203B41FA5}">
                      <a16:colId xmlns:a16="http://schemas.microsoft.com/office/drawing/2014/main" val="254066882"/>
                    </a:ext>
                  </a:extLst>
                </a:gridCol>
                <a:gridCol w="780560">
                  <a:extLst>
                    <a:ext uri="{9D8B030D-6E8A-4147-A177-3AD203B41FA5}">
                      <a16:colId xmlns:a16="http://schemas.microsoft.com/office/drawing/2014/main" val="1978855053"/>
                    </a:ext>
                  </a:extLst>
                </a:gridCol>
              </a:tblGrid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N5210-25795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Wavy washer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SST 17-7PH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515246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AAA14-112928-02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Filter, TOAD, 6.35 ID, Au-Au, tab-02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718157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AAA14-112922-02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Filter, 6.35 ID, solid, 1 mm In, tab-02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507978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AAA14-112922-01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Filter, 6.35 ID, solid, 1 mm </a:t>
                      </a:r>
                      <a:r>
                        <a:rPr lang="en-US" sz="1400" dirty="0" err="1"/>
                        <a:t>Zr</a:t>
                      </a:r>
                      <a:r>
                        <a:rPr lang="en-US" sz="1400" dirty="0"/>
                        <a:t>, tab-01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Zirconium-702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40653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AAA09-103686-01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Pinhole spacer, tab-01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SST 304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228260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QTY REQD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IDENTIFYING</a:t>
                      </a:r>
                    </a:p>
                    <a:p>
                      <a:pPr algn="ctr"/>
                      <a:r>
                        <a:rPr lang="en-US" sz="1050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MATERIAL SPECIFICATION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ITEM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9367396"/>
                  </a:ext>
                </a:extLst>
              </a:tr>
            </a:tbl>
          </a:graphicData>
        </a:graphic>
      </p:graphicFrame>
      <p:pic>
        <p:nvPicPr>
          <p:cNvPr id="41" name="Picture 40">
            <a:extLst>
              <a:ext uri="{FF2B5EF4-FFF2-40B4-BE49-F238E27FC236}">
                <a16:creationId xmlns:a16="http://schemas.microsoft.com/office/drawing/2014/main" id="{951F0EF1-1ADA-4658-BFDF-91599698263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0917" y="1151530"/>
            <a:ext cx="4328812" cy="322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867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0EA46-670F-428E-884F-6FD5F5950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Pinhole Treefrog sample postshot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5B5B05-4CE6-4A4F-8264-26E465B43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67426" y="1420000"/>
            <a:ext cx="2311110" cy="2479191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40538A3-70E8-4B05-82F1-4F314C65F0D5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3"/>
          <a:stretch>
            <a:fillRect/>
          </a:stretch>
        </p:blipFill>
        <p:spPr>
          <a:xfrm>
            <a:off x="3263322" y="1420000"/>
            <a:ext cx="2339455" cy="2479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C8CD914-3889-47D9-A2FA-EF422ADBA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212" y="1699953"/>
            <a:ext cx="2028824" cy="19192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031CAFF-1617-474A-9D2C-07AB2EB9EF6E}"/>
              </a:ext>
            </a:extLst>
          </p:cNvPr>
          <p:cNvSpPr txBox="1"/>
          <p:nvPr/>
        </p:nvSpPr>
        <p:spPr>
          <a:xfrm>
            <a:off x="651409" y="5441894"/>
            <a:ext cx="7934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gold sample saw a 14 MeV neutron flux of 6.2 x 10</a:t>
            </a:r>
            <a:r>
              <a:rPr lang="en-US" baseline="30000" dirty="0"/>
              <a:t>12</a:t>
            </a:r>
            <a:r>
              <a:rPr lang="en-US" dirty="0"/>
              <a:t> n/cm</a:t>
            </a:r>
            <a:r>
              <a:rPr lang="en-US" baseline="30000" dirty="0"/>
              <a:t>2 </a:t>
            </a:r>
            <a:r>
              <a:rPr lang="en-US" dirty="0"/>
              <a:t>on shot N180311-002.</a:t>
            </a:r>
          </a:p>
        </p:txBody>
      </p:sp>
    </p:spTree>
    <p:extLst>
      <p:ext uri="{BB962C8B-B14F-4D97-AF65-F5344CB8AC3E}">
        <p14:creationId xmlns:p14="http://schemas.microsoft.com/office/powerpoint/2010/main" val="1730885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1A2EF86-CDF2-4044-B766-D3E0D4BAC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basket sample standoff</a:t>
            </a:r>
          </a:p>
        </p:txBody>
      </p:sp>
      <p:pic>
        <p:nvPicPr>
          <p:cNvPr id="8" name="Picture 1" descr="image002">
            <a:extLst>
              <a:ext uri="{FF2B5EF4-FFF2-40B4-BE49-F238E27FC236}">
                <a16:creationId xmlns:a16="http://schemas.microsoft.com/office/drawing/2014/main" id="{9B3D0F59-6DE0-464A-82B1-CE477B745C4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38" y="2767312"/>
            <a:ext cx="3968750" cy="2220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 descr="image001">
            <a:extLst>
              <a:ext uri="{FF2B5EF4-FFF2-40B4-BE49-F238E27FC236}">
                <a16:creationId xmlns:a16="http://schemas.microsoft.com/office/drawing/2014/main" id="{6FE0832D-ADA4-407B-ACA6-FB7FF39ADD49}"/>
              </a:ext>
            </a:extLst>
          </p:cNvPr>
          <p:cNvPicPr>
            <a:picLocks noGrp="1" noChangeAspect="1" noChangeArrowheads="1"/>
          </p:cNvPicPr>
          <p:nvPr>
            <p:ph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7732" y="1436688"/>
            <a:ext cx="2749385" cy="4881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FC96C4-1BC9-4041-8089-213183EB30D8}"/>
              </a:ext>
            </a:extLst>
          </p:cNvPr>
          <p:cNvSpPr txBox="1"/>
          <p:nvPr/>
        </p:nvSpPr>
        <p:spPr>
          <a:xfrm>
            <a:off x="692727" y="1529542"/>
            <a:ext cx="3629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470.01 mm from TCC to the front surface of the filter basket stack</a:t>
            </a:r>
          </a:p>
        </p:txBody>
      </p:sp>
    </p:spTree>
    <p:extLst>
      <p:ext uri="{BB962C8B-B14F-4D97-AF65-F5344CB8AC3E}">
        <p14:creationId xmlns:p14="http://schemas.microsoft.com/office/powerpoint/2010/main" val="12527013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4BE534C-9F3B-42E1-81F8-57E50DD6A2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607" y="1441450"/>
            <a:ext cx="6628785" cy="490696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D21AD5D-E76F-47D3-AFBA-21026AC92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 basket samples after retrieval.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6E9255-0CCC-45E0-A335-CAD90943326A}"/>
              </a:ext>
            </a:extLst>
          </p:cNvPr>
          <p:cNvSpPr txBox="1"/>
          <p:nvPr/>
        </p:nvSpPr>
        <p:spPr>
          <a:xfrm>
            <a:off x="4656967" y="1727649"/>
            <a:ext cx="971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Au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51DC1F-ABB3-42D8-A1BE-FFF6567C0428}"/>
              </a:ext>
            </a:extLst>
          </p:cNvPr>
          <p:cNvSpPr txBox="1"/>
          <p:nvPr/>
        </p:nvSpPr>
        <p:spPr>
          <a:xfrm>
            <a:off x="2652839" y="2462676"/>
            <a:ext cx="971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Zr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D4BA68-12C9-4583-BE83-6E5A51D78604}"/>
              </a:ext>
            </a:extLst>
          </p:cNvPr>
          <p:cNvSpPr txBox="1"/>
          <p:nvPr/>
        </p:nvSpPr>
        <p:spPr>
          <a:xfrm>
            <a:off x="6011034" y="4646851"/>
            <a:ext cx="426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5C94F4-57DB-4A4F-AA00-984B34F664E1}"/>
              </a:ext>
            </a:extLst>
          </p:cNvPr>
          <p:cNvSpPr txBox="1"/>
          <p:nvPr/>
        </p:nvSpPr>
        <p:spPr>
          <a:xfrm>
            <a:off x="2596195" y="5156650"/>
            <a:ext cx="426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6DECFE-59D8-48B9-9ED9-4B11C535C0D3}"/>
              </a:ext>
            </a:extLst>
          </p:cNvPr>
          <p:cNvSpPr txBox="1"/>
          <p:nvPr/>
        </p:nvSpPr>
        <p:spPr>
          <a:xfrm>
            <a:off x="582627" y="5702082"/>
            <a:ext cx="8104173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basket samples saw a 14 MeV neutron flux of 1.3 x 10</a:t>
            </a:r>
            <a:r>
              <a:rPr lang="en-US" baseline="30000" dirty="0">
                <a:solidFill>
                  <a:schemeClr val="bg1"/>
                </a:solidFill>
              </a:rPr>
              <a:t>11</a:t>
            </a:r>
            <a:r>
              <a:rPr lang="en-US" dirty="0">
                <a:solidFill>
                  <a:schemeClr val="bg1"/>
                </a:solidFill>
              </a:rPr>
              <a:t> n/cm</a:t>
            </a:r>
            <a:r>
              <a:rPr lang="en-US" baseline="30000" dirty="0">
                <a:solidFill>
                  <a:schemeClr val="bg1"/>
                </a:solidFill>
              </a:rPr>
              <a:t>2 </a:t>
            </a:r>
            <a:r>
              <a:rPr lang="en-US" dirty="0">
                <a:solidFill>
                  <a:schemeClr val="bg1"/>
                </a:solidFill>
              </a:rPr>
              <a:t>on shot N180311-002.</a:t>
            </a:r>
          </a:p>
        </p:txBody>
      </p:sp>
    </p:spTree>
    <p:extLst>
      <p:ext uri="{BB962C8B-B14F-4D97-AF65-F5344CB8AC3E}">
        <p14:creationId xmlns:p14="http://schemas.microsoft.com/office/powerpoint/2010/main" val="3756757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65C88-0387-4F89-A76A-5650FFF99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Kinematic base sample standoff</a:t>
            </a:r>
          </a:p>
        </p:txBody>
      </p:sp>
      <p:pic>
        <p:nvPicPr>
          <p:cNvPr id="6" name="Picture 1" descr="image003">
            <a:extLst>
              <a:ext uri="{FF2B5EF4-FFF2-40B4-BE49-F238E27FC236}">
                <a16:creationId xmlns:a16="http://schemas.microsoft.com/office/drawing/2014/main" id="{8336DE2A-B5EB-4AE8-B5F4-B9B3A6A1C5C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138" y="2414075"/>
            <a:ext cx="3968750" cy="2926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2" descr="image004">
            <a:extLst>
              <a:ext uri="{FF2B5EF4-FFF2-40B4-BE49-F238E27FC236}">
                <a16:creationId xmlns:a16="http://schemas.microsoft.com/office/drawing/2014/main" id="{F25DBD0D-533D-40BD-9E8B-6F99A05B04BF}"/>
              </a:ext>
            </a:extLst>
          </p:cNvPr>
          <p:cNvPicPr>
            <a:picLocks noGrp="1" noChangeAspect="1" noChangeArrowheads="1"/>
          </p:cNvPicPr>
          <p:nvPr>
            <p:ph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1300" y="1715294"/>
            <a:ext cx="2762250" cy="432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64AA51-70F4-4AD8-BBE3-C720497927CD}"/>
              </a:ext>
            </a:extLst>
          </p:cNvPr>
          <p:cNvSpPr txBox="1"/>
          <p:nvPr/>
        </p:nvSpPr>
        <p:spPr>
          <a:xfrm>
            <a:off x="642851" y="1490749"/>
            <a:ext cx="3646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1181.23 mm from TCC to the front surface of the </a:t>
            </a:r>
            <a:r>
              <a:rPr lang="en-US" dirty="0" err="1"/>
              <a:t>kbase</a:t>
            </a:r>
            <a:r>
              <a:rPr lang="en-US" dirty="0"/>
              <a:t> stack.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200E88-6273-4CF6-A923-82A8716BD424}"/>
              </a:ext>
            </a:extLst>
          </p:cNvPr>
          <p:cNvSpPr txBox="1"/>
          <p:nvPr/>
        </p:nvSpPr>
        <p:spPr>
          <a:xfrm>
            <a:off x="1" y="5340862"/>
            <a:ext cx="5490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kinematic base samples saw a 14 MeV neutron flux of 2.0 x 10</a:t>
            </a:r>
            <a:r>
              <a:rPr lang="en-US" baseline="30000" dirty="0"/>
              <a:t>10</a:t>
            </a:r>
            <a:r>
              <a:rPr lang="en-US" dirty="0"/>
              <a:t> n/cm</a:t>
            </a:r>
            <a:r>
              <a:rPr lang="en-US" baseline="30000" dirty="0"/>
              <a:t>2 </a:t>
            </a:r>
            <a:r>
              <a:rPr lang="en-US" dirty="0"/>
              <a:t>on shot N180311-002.</a:t>
            </a:r>
          </a:p>
        </p:txBody>
      </p:sp>
    </p:spTree>
    <p:extLst>
      <p:ext uri="{BB962C8B-B14F-4D97-AF65-F5344CB8AC3E}">
        <p14:creationId xmlns:p14="http://schemas.microsoft.com/office/powerpoint/2010/main" val="3163692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F941320-40B8-4892-AD4E-B3CE348F5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Passive 18x snout configuration</a:t>
            </a:r>
            <a:br>
              <a:rPr lang="en-US" dirty="0"/>
            </a:br>
            <a:r>
              <a:rPr lang="en-US" sz="2400" b="0" i="1" dirty="0"/>
              <a:t>nose cone (spool) filtering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12BF3A9-ACDF-4A6B-8783-8A22199CD4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795257"/>
              </p:ext>
            </p:extLst>
          </p:nvPr>
        </p:nvGraphicFramePr>
        <p:xfrm>
          <a:off x="382416" y="3370486"/>
          <a:ext cx="8210405" cy="2849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45266">
                  <a:extLst>
                    <a:ext uri="{9D8B030D-6E8A-4147-A177-3AD203B41FA5}">
                      <a16:colId xmlns:a16="http://schemas.microsoft.com/office/drawing/2014/main" val="2827535260"/>
                    </a:ext>
                  </a:extLst>
                </a:gridCol>
                <a:gridCol w="1842689">
                  <a:extLst>
                    <a:ext uri="{9D8B030D-6E8A-4147-A177-3AD203B41FA5}">
                      <a16:colId xmlns:a16="http://schemas.microsoft.com/office/drawing/2014/main" val="2381130543"/>
                    </a:ext>
                  </a:extLst>
                </a:gridCol>
                <a:gridCol w="3330429">
                  <a:extLst>
                    <a:ext uri="{9D8B030D-6E8A-4147-A177-3AD203B41FA5}">
                      <a16:colId xmlns:a16="http://schemas.microsoft.com/office/drawing/2014/main" val="3194407395"/>
                    </a:ext>
                  </a:extLst>
                </a:gridCol>
                <a:gridCol w="1411461">
                  <a:extLst>
                    <a:ext uri="{9D8B030D-6E8A-4147-A177-3AD203B41FA5}">
                      <a16:colId xmlns:a16="http://schemas.microsoft.com/office/drawing/2014/main" val="254066882"/>
                    </a:ext>
                  </a:extLst>
                </a:gridCol>
                <a:gridCol w="780560">
                  <a:extLst>
                    <a:ext uri="{9D8B030D-6E8A-4147-A177-3AD203B41FA5}">
                      <a16:colId xmlns:a16="http://schemas.microsoft.com/office/drawing/2014/main" val="1978855053"/>
                    </a:ext>
                  </a:extLst>
                </a:gridCol>
              </a:tblGrid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AAA14-106866-43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Toad inserts, tabulated (0.1 mm, 1”)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Zirconium-702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718157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AAA14-106866-xx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Toad inserts, tabulated (0.1 mm, 1”)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Aluminum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140309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AAA14-106866-27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Toad inserts, tabulated (0.1 mm, 1”)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Indium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507978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AAA14-106866-17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Toad inserts, tabulated (0.1 mm, 1”)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gold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40653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A/R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1001225642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Tape, NIF </a:t>
                      </a:r>
                      <a:r>
                        <a:rPr lang="en-US" sz="1400" dirty="0" err="1"/>
                        <a:t>vac</a:t>
                      </a:r>
                      <a:r>
                        <a:rPr lang="en-US" sz="1400" dirty="0"/>
                        <a:t> approved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Kapton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7111257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AAA10-107867-125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filter, polyimide, 43 </a:t>
                      </a:r>
                      <a:r>
                        <a:rPr kumimoji="0" 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dia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 125 um </a:t>
                      </a:r>
                      <a:r>
                        <a:rPr kumimoji="0" 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thk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See 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4768647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AAA10-107866-02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Tab -02 1.0 </a:t>
                      </a:r>
                      <a:r>
                        <a:rPr kumimoji="0" 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thk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 spacer, inline basket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Al 6061-T6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7282075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AAA10-102783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Cassette </a:t>
                      </a:r>
                      <a:r>
                        <a:rPr lang="en-US" sz="1400" dirty="0" err="1"/>
                        <a:t>assy</a:t>
                      </a:r>
                      <a:r>
                        <a:rPr lang="en-US" sz="1400" dirty="0"/>
                        <a:t>, filter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228260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QTY REQD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IDENTIFYING</a:t>
                      </a:r>
                    </a:p>
                    <a:p>
                      <a:pPr algn="ctr"/>
                      <a:r>
                        <a:rPr lang="en-US" sz="1050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MATERIAL SPECIFICATION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ITEM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93673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10378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6E6872-D4DE-40CA-BF95-9AE766A15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Passive 18x snout configuration</a:t>
            </a:r>
            <a:br>
              <a:rPr lang="en-US" dirty="0"/>
            </a:br>
            <a:r>
              <a:rPr lang="en-US" sz="2400" b="0" i="1" dirty="0"/>
              <a:t>Kinematic base filtering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F2DB10-E8DF-4EBB-9BC8-443E648F7456}"/>
              </a:ext>
            </a:extLst>
          </p:cNvPr>
          <p:cNvGrpSpPr/>
          <p:nvPr/>
        </p:nvGrpSpPr>
        <p:grpSpPr>
          <a:xfrm>
            <a:off x="1418314" y="4015539"/>
            <a:ext cx="3705295" cy="2233001"/>
            <a:chOff x="866705" y="3680126"/>
            <a:chExt cx="4908919" cy="295836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6F4594E-059D-4AD8-8EC5-EFAEA08F64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23684" y="4115159"/>
              <a:ext cx="2075970" cy="252333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B6B0263-086C-42EA-B209-8ACE998E5D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99654" y="3680126"/>
              <a:ext cx="2075970" cy="2523334"/>
            </a:xfrm>
            <a:prstGeom prst="rect">
              <a:avLst/>
            </a:prstGeom>
          </p:spPr>
        </p:pic>
        <p:sp>
          <p:nvSpPr>
            <p:cNvPr id="10" name="Arrow: Left 9">
              <a:extLst>
                <a:ext uri="{FF2B5EF4-FFF2-40B4-BE49-F238E27FC236}">
                  <a16:creationId xmlns:a16="http://schemas.microsoft.com/office/drawing/2014/main" id="{D24BE000-C253-4C24-BBDF-B2443A1E8916}"/>
                </a:ext>
              </a:extLst>
            </p:cNvPr>
            <p:cNvSpPr/>
            <p:nvPr/>
          </p:nvSpPr>
          <p:spPr bwMode="auto">
            <a:xfrm rot="20313325">
              <a:off x="866705" y="5120961"/>
              <a:ext cx="927398" cy="511729"/>
            </a:xfrm>
            <a:prstGeom prst="leftArrow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headEnd/>
              <a:tailEnd/>
            </a:ln>
            <a:effectLst/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rtlCol="0" anchor="b">
              <a:prstTxWarp prst="textNoShape">
                <a:avLst/>
              </a:prstTxWarp>
            </a:bodyPr>
            <a:lstStyle/>
            <a:p>
              <a:pPr algn="ctr">
                <a:spcBef>
                  <a:spcPct val="0"/>
                </a:spcBef>
              </a:pPr>
              <a:r>
                <a:rPr lang="en-US" sz="1050" dirty="0">
                  <a:solidFill>
                    <a:srgbClr val="000000"/>
                  </a:solidFill>
                </a:rPr>
                <a:t>TCC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7B4DE91-D419-4D55-BD45-D33E6C60FA39}"/>
                </a:ext>
              </a:extLst>
            </p:cNvPr>
            <p:cNvSpPr txBox="1"/>
            <p:nvPr/>
          </p:nvSpPr>
          <p:spPr>
            <a:xfrm>
              <a:off x="2221016" y="5864228"/>
              <a:ext cx="151002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1</a:t>
              </a:r>
              <a:endParaRPr lang="en-US" sz="20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8CFC6F6-2BE6-424D-8EB4-1363DFD44A8A}"/>
                </a:ext>
              </a:extLst>
            </p:cNvPr>
            <p:cNvSpPr txBox="1"/>
            <p:nvPr/>
          </p:nvSpPr>
          <p:spPr>
            <a:xfrm>
              <a:off x="3217011" y="5679562"/>
              <a:ext cx="8233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4C0CBB3-19FA-456A-A3B6-3A2ADAE69189}"/>
                </a:ext>
              </a:extLst>
            </p:cNvPr>
            <p:cNvSpPr txBox="1"/>
            <p:nvPr/>
          </p:nvSpPr>
          <p:spPr>
            <a:xfrm>
              <a:off x="4331137" y="5476729"/>
              <a:ext cx="8233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3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87647BA-E7E1-4956-9AF6-4A4B15B325A7}"/>
                </a:ext>
              </a:extLst>
            </p:cNvPr>
            <p:cNvSpPr txBox="1"/>
            <p:nvPr/>
          </p:nvSpPr>
          <p:spPr>
            <a:xfrm>
              <a:off x="5284758" y="5222936"/>
              <a:ext cx="8233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4</a:t>
              </a:r>
            </a:p>
          </p:txBody>
        </p:sp>
      </p:grp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06A83FC9-BE82-4BE5-8C82-C5737D4398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6894943"/>
              </p:ext>
            </p:extLst>
          </p:nvPr>
        </p:nvGraphicFramePr>
        <p:xfrm>
          <a:off x="457200" y="1370482"/>
          <a:ext cx="8210405" cy="2240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45266">
                  <a:extLst>
                    <a:ext uri="{9D8B030D-6E8A-4147-A177-3AD203B41FA5}">
                      <a16:colId xmlns:a16="http://schemas.microsoft.com/office/drawing/2014/main" val="2827535260"/>
                    </a:ext>
                  </a:extLst>
                </a:gridCol>
                <a:gridCol w="1710500">
                  <a:extLst>
                    <a:ext uri="{9D8B030D-6E8A-4147-A177-3AD203B41FA5}">
                      <a16:colId xmlns:a16="http://schemas.microsoft.com/office/drawing/2014/main" val="2381130543"/>
                    </a:ext>
                  </a:extLst>
                </a:gridCol>
                <a:gridCol w="3278777">
                  <a:extLst>
                    <a:ext uri="{9D8B030D-6E8A-4147-A177-3AD203B41FA5}">
                      <a16:colId xmlns:a16="http://schemas.microsoft.com/office/drawing/2014/main" val="3194407395"/>
                    </a:ext>
                  </a:extLst>
                </a:gridCol>
                <a:gridCol w="1595302">
                  <a:extLst>
                    <a:ext uri="{9D8B030D-6E8A-4147-A177-3AD203B41FA5}">
                      <a16:colId xmlns:a16="http://schemas.microsoft.com/office/drawing/2014/main" val="254066882"/>
                    </a:ext>
                  </a:extLst>
                </a:gridCol>
                <a:gridCol w="780560">
                  <a:extLst>
                    <a:ext uri="{9D8B030D-6E8A-4147-A177-3AD203B41FA5}">
                      <a16:colId xmlns:a16="http://schemas.microsoft.com/office/drawing/2014/main" val="1978855053"/>
                    </a:ext>
                  </a:extLst>
                </a:gridCol>
              </a:tblGrid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AAA10-107885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Filter plate, 6.25 </a:t>
                      </a:r>
                      <a:r>
                        <a:rPr lang="en-US" sz="1400" dirty="0" err="1"/>
                        <a:t>thk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Al 6-61-T6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515246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AAA10-111417-14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SRC witness sample plate, 1 mm </a:t>
                      </a:r>
                      <a:r>
                        <a:rPr kumimoji="0" 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Zr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Zirconium-702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2718157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AAA09-114578-05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Activation sample, 1 mm </a:t>
                      </a:r>
                      <a:r>
                        <a:rPr kumimoji="0" 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thk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 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Aluminum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140309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AAA09-114578-01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Activation sample, 1 mm </a:t>
                      </a:r>
                      <a:r>
                        <a:rPr kumimoji="0" lang="en-US" sz="1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thk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/>
                          <a:ea typeface="+mn-ea"/>
                          <a:cs typeface="+mn-cs"/>
                        </a:rPr>
                        <a:t> 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Indium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5507978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AAA10-111417-14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SRC witness sample plate, 0.1 mm Au</a:t>
                      </a:r>
                      <a:endParaRPr kumimoji="0" lang="en-US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gold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40653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r>
                        <a:rPr lang="en-US" sz="1400" dirty="0"/>
                        <a:t>A/R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1001225642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Tape, NIF </a:t>
                      </a:r>
                      <a:r>
                        <a:rPr lang="en-US" sz="1400" dirty="0" err="1"/>
                        <a:t>vac</a:t>
                      </a:r>
                      <a:r>
                        <a:rPr lang="en-US" sz="1400" dirty="0"/>
                        <a:t> approved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Kapton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228260"/>
                  </a:ext>
                </a:extLst>
              </a:tr>
              <a:tr h="250901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QTY REQD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IDENTIFYING</a:t>
                      </a:r>
                    </a:p>
                    <a:p>
                      <a:pPr algn="ctr"/>
                      <a:r>
                        <a:rPr lang="en-US" sz="1050" dirty="0"/>
                        <a:t>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MATERIAL SPECIFICATION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ITEM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9367396"/>
                  </a:ext>
                </a:extLst>
              </a:tr>
            </a:tbl>
          </a:graphicData>
        </a:graphic>
      </p:graphicFrame>
      <p:pic>
        <p:nvPicPr>
          <p:cNvPr id="17" name="Content Placeholder 3">
            <a:extLst>
              <a:ext uri="{FF2B5EF4-FFF2-40B4-BE49-F238E27FC236}">
                <a16:creationId xmlns:a16="http://schemas.microsoft.com/office/drawing/2014/main" id="{2601E4C3-721F-472A-A852-5C245A04ED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294" t="14733" r="43336" b="14832"/>
          <a:stretch/>
        </p:blipFill>
        <p:spPr>
          <a:xfrm>
            <a:off x="4753099" y="3865108"/>
            <a:ext cx="2445452" cy="2514297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A74CB68-9428-4EBA-BE88-FC26E20EA8B7}"/>
              </a:ext>
            </a:extLst>
          </p:cNvPr>
          <p:cNvCxnSpPr/>
          <p:nvPr/>
        </p:nvCxnSpPr>
        <p:spPr>
          <a:xfrm>
            <a:off x="5123609" y="4457661"/>
            <a:ext cx="1070392" cy="722404"/>
          </a:xfrm>
          <a:prstGeom prst="straightConnector1">
            <a:avLst/>
          </a:prstGeom>
          <a:ln w="28575" cmpd="sng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116981F-00C8-400A-8357-2244DC15F530}"/>
              </a:ext>
            </a:extLst>
          </p:cNvPr>
          <p:cNvSpPr txBox="1"/>
          <p:nvPr/>
        </p:nvSpPr>
        <p:spPr>
          <a:xfrm>
            <a:off x="3764632" y="3866759"/>
            <a:ext cx="537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87F696-D371-4C55-8988-F87502537929}"/>
              </a:ext>
            </a:extLst>
          </p:cNvPr>
          <p:cNvSpPr txBox="1"/>
          <p:nvPr/>
        </p:nvSpPr>
        <p:spPr>
          <a:xfrm>
            <a:off x="4509947" y="3752966"/>
            <a:ext cx="537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Zr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EF9A53-2A43-4CB8-A1EF-797358C06744}"/>
              </a:ext>
            </a:extLst>
          </p:cNvPr>
          <p:cNvSpPr txBox="1"/>
          <p:nvPr/>
        </p:nvSpPr>
        <p:spPr>
          <a:xfrm>
            <a:off x="2942987" y="4034914"/>
            <a:ext cx="537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2ED7EF-280D-486B-A74F-CCFE0BCD6FB0}"/>
              </a:ext>
            </a:extLst>
          </p:cNvPr>
          <p:cNvSpPr txBox="1"/>
          <p:nvPr/>
        </p:nvSpPr>
        <p:spPr>
          <a:xfrm>
            <a:off x="2301664" y="4219580"/>
            <a:ext cx="537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Au</a:t>
            </a:r>
          </a:p>
        </p:txBody>
      </p:sp>
    </p:spTree>
    <p:extLst>
      <p:ext uri="{BB962C8B-B14F-4D97-AF65-F5344CB8AC3E}">
        <p14:creationId xmlns:p14="http://schemas.microsoft.com/office/powerpoint/2010/main" val="3321295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34D386-8276-4F26-9107-5C2AC9D0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Configuration Requested</a:t>
            </a:r>
            <a:br>
              <a:rPr lang="en-US" dirty="0"/>
            </a:br>
            <a:r>
              <a:rPr lang="pt-BR" dirty="0"/>
              <a:t>N_NED_ExPsh_DT_AAA 3/12/18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2AF8086-834A-499C-A49A-F2D7A866EB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160" y="1696057"/>
            <a:ext cx="4933311" cy="3848174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7E51A21-F4A0-4E3B-9AA0-2606F60E6C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8047457"/>
              </p:ext>
            </p:extLst>
          </p:nvPr>
        </p:nvGraphicFramePr>
        <p:xfrm>
          <a:off x="5389789" y="1696057"/>
          <a:ext cx="3451316" cy="237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7750">
                  <a:extLst>
                    <a:ext uri="{9D8B030D-6E8A-4147-A177-3AD203B41FA5}">
                      <a16:colId xmlns:a16="http://schemas.microsoft.com/office/drawing/2014/main" val="2561022747"/>
                    </a:ext>
                  </a:extLst>
                </a:gridCol>
                <a:gridCol w="1353548">
                  <a:extLst>
                    <a:ext uri="{9D8B030D-6E8A-4147-A177-3AD203B41FA5}">
                      <a16:colId xmlns:a16="http://schemas.microsoft.com/office/drawing/2014/main" val="307739869"/>
                    </a:ext>
                  </a:extLst>
                </a:gridCol>
                <a:gridCol w="1050018">
                  <a:extLst>
                    <a:ext uri="{9D8B030D-6E8A-4147-A177-3AD203B41FA5}">
                      <a16:colId xmlns:a16="http://schemas.microsoft.com/office/drawing/2014/main" val="1442478590"/>
                    </a:ext>
                  </a:extLst>
                </a:gridCol>
              </a:tblGrid>
              <a:tr h="543871">
                <a:tc>
                  <a:txBody>
                    <a:bodyPr/>
                    <a:lstStyle/>
                    <a:p>
                      <a:r>
                        <a:rPr lang="en-US" sz="1400" dirty="0"/>
                        <a:t>positioner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TCC standoff (cm)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5382949"/>
                  </a:ext>
                </a:extLst>
              </a:tr>
              <a:tr h="375440">
                <a:tc>
                  <a:txBody>
                    <a:bodyPr/>
                    <a:lstStyle/>
                    <a:p>
                      <a:r>
                        <a:rPr lang="en-US" sz="1400" dirty="0"/>
                        <a:t>0-0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HNIS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9746585"/>
                  </a:ext>
                </a:extLst>
              </a:tr>
              <a:tr h="375440">
                <a:tc>
                  <a:txBody>
                    <a:bodyPr/>
                    <a:lstStyle/>
                    <a:p>
                      <a:r>
                        <a:rPr lang="en-US" sz="1400" strike="sngStrike" dirty="0"/>
                        <a:t>90-124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trike="sngStrike" dirty="0"/>
                        <a:t>ENP 90-124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strike="sngStrike" dirty="0"/>
                        <a:t>5.3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8843504"/>
                  </a:ext>
                </a:extLst>
              </a:tr>
              <a:tr h="385242">
                <a:tc>
                  <a:txBody>
                    <a:bodyPr/>
                    <a:lstStyle/>
                    <a:p>
                      <a:r>
                        <a:rPr lang="en-US" sz="1400" dirty="0"/>
                        <a:t>90-239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Direct drive capsule target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180889"/>
                  </a:ext>
                </a:extLst>
              </a:tr>
              <a:tr h="375440">
                <a:tc>
                  <a:txBody>
                    <a:bodyPr/>
                    <a:lstStyle/>
                    <a:p>
                      <a:r>
                        <a:rPr lang="en-US" sz="1400" dirty="0"/>
                        <a:t>90-348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Passive 18x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906285"/>
                  </a:ext>
                </a:extLst>
              </a:tr>
            </a:tbl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E168DB5-1E60-47B2-B703-263AA98D9226}"/>
              </a:ext>
            </a:extLst>
          </p:cNvPr>
          <p:cNvCxnSpPr/>
          <p:nvPr/>
        </p:nvCxnSpPr>
        <p:spPr>
          <a:xfrm flipH="1">
            <a:off x="3327991" y="2445488"/>
            <a:ext cx="1562986" cy="1626569"/>
          </a:xfrm>
          <a:prstGeom prst="line">
            <a:avLst/>
          </a:prstGeom>
          <a:ln w="28575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2CBCE67-FE86-45D0-9862-5FF3AADE5BC1}"/>
              </a:ext>
            </a:extLst>
          </p:cNvPr>
          <p:cNvCxnSpPr>
            <a:cxnSpLocks/>
          </p:cNvCxnSpPr>
          <p:nvPr/>
        </p:nvCxnSpPr>
        <p:spPr>
          <a:xfrm>
            <a:off x="3615071" y="2636874"/>
            <a:ext cx="1275906" cy="1137684"/>
          </a:xfrm>
          <a:prstGeom prst="line">
            <a:avLst/>
          </a:prstGeom>
          <a:ln w="28575" cmpd="sng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610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24B158A-36C8-49B4-89AC-841011F1B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457200">
              <a:buFont typeface="+mj-lt"/>
              <a:buAutoNum type="arabicPeriod"/>
            </a:pPr>
            <a:r>
              <a:rPr lang="en-US" dirty="0"/>
              <a:t>Design a NIF experiment that can be fielded in ~6 months with available resources and known materials.</a:t>
            </a:r>
          </a:p>
          <a:p>
            <a:pPr marL="514350" indent="-457200">
              <a:buFont typeface="+mj-lt"/>
              <a:buAutoNum type="arabicPeriod"/>
            </a:pPr>
            <a:r>
              <a:rPr lang="en-US" dirty="0"/>
              <a:t>Calculate (a MCNP simulation) f4 tallies on the sample volumes:</a:t>
            </a:r>
          </a:p>
          <a:p>
            <a:pPr marL="857250" lvl="1" indent="-457200">
              <a:buFont typeface="+mj-lt"/>
              <a:buAutoNum type="alphaUcPeriod"/>
            </a:pPr>
            <a:r>
              <a:rPr lang="en-US" dirty="0"/>
              <a:t>All cells at zero density</a:t>
            </a:r>
          </a:p>
          <a:p>
            <a:pPr marL="857250" lvl="1" indent="-457200">
              <a:buFont typeface="+mj-lt"/>
              <a:buAutoNum type="alphaUcPeriod"/>
            </a:pPr>
            <a:r>
              <a:rPr lang="en-US" dirty="0"/>
              <a:t>Measurement sample cells at real density, everything else in the universe at zero density</a:t>
            </a:r>
          </a:p>
          <a:p>
            <a:pPr marL="857250" lvl="1" indent="-457200">
              <a:buFont typeface="+mj-lt"/>
              <a:buAutoNum type="alphaUcPeriod"/>
            </a:pPr>
            <a:r>
              <a:rPr lang="en-US" dirty="0"/>
              <a:t>Everything in the universe at real density</a:t>
            </a:r>
          </a:p>
          <a:p>
            <a:pPr marL="514350" indent="-457200">
              <a:buFont typeface="+mj-lt"/>
              <a:buAutoNum type="arabicPeriod"/>
            </a:pPr>
            <a:r>
              <a:rPr lang="en-US" dirty="0"/>
              <a:t>Convolve f4 tallies with reaction cross sections.</a:t>
            </a:r>
          </a:p>
          <a:p>
            <a:pPr marL="514350" indent="-457200">
              <a:buFont typeface="+mj-lt"/>
              <a:buAutoNum type="arabicPeriod"/>
            </a:pPr>
            <a:r>
              <a:rPr lang="en-US" dirty="0"/>
              <a:t>Calculate (F, h,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/>
              <a:t>) for all samples and contribution from densities from 2a,b,c.</a:t>
            </a:r>
          </a:p>
          <a:p>
            <a:pPr marL="514350" indent="-457200">
              <a:buFont typeface="+mj-lt"/>
              <a:buAutoNum type="arabicPeriod"/>
            </a:pPr>
            <a:r>
              <a:rPr lang="en-US" dirty="0"/>
              <a:t>Make measurements of reaction products generated from a NIF 14 MeV source (IDEP, PDXP, DDEP).</a:t>
            </a:r>
          </a:p>
          <a:p>
            <a:pPr marL="514350" indent="-457200">
              <a:buFont typeface="+mj-lt"/>
              <a:buAutoNum type="arabicPeriod"/>
            </a:pPr>
            <a:r>
              <a:rPr lang="en-US" dirty="0"/>
              <a:t>Calculate (F, h, </a:t>
            </a:r>
            <a:r>
              <a:rPr lang="en-US" dirty="0">
                <a:latin typeface="Symbol" panose="05050102010706020507" pitchFamily="18" charset="2"/>
              </a:rPr>
              <a:t>e</a:t>
            </a:r>
            <a:r>
              <a:rPr lang="en-US" dirty="0"/>
              <a:t>) for all samples from data, using a single “absolute yield” measurement as the benchmark. </a:t>
            </a:r>
          </a:p>
          <a:p>
            <a:pPr marL="514350" indent="-457200">
              <a:buFont typeface="+mj-lt"/>
              <a:buAutoNum type="arabicPeriod"/>
            </a:pPr>
            <a:r>
              <a:rPr lang="en-US" dirty="0"/>
              <a:t>STASYL unfold of spectrum from measurements: determine sensitivity to converged solution on starting point.</a:t>
            </a:r>
          </a:p>
          <a:p>
            <a:pPr marL="514350" indent="-457200">
              <a:buFont typeface="+mj-lt"/>
              <a:buAutoNum type="arabicPeriod"/>
            </a:pPr>
            <a:endParaRPr lang="en-US" dirty="0"/>
          </a:p>
          <a:p>
            <a:pPr marL="857250" lvl="1" indent="-457200">
              <a:buFont typeface="+mj-lt"/>
              <a:buAutoNum type="alphaUcPeriod"/>
            </a:pP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2F9D7-D2A0-43AD-8F6F-C6E4F5F32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145718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5DC1D1BF-4CE7-40A8-B0CE-4932809459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2987" y="1347561"/>
            <a:ext cx="6498717" cy="490696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C974156-B04E-4D4C-971A-792ED0035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Configuration Requested</a:t>
            </a:r>
            <a:br>
              <a:rPr lang="en-US" dirty="0"/>
            </a:br>
            <a:r>
              <a:rPr lang="pt-BR" dirty="0"/>
              <a:t>N_NED_ExPsh_DT_AAA.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748887-D3E6-4817-AFDB-2E236F2BB7FA}"/>
              </a:ext>
            </a:extLst>
          </p:cNvPr>
          <p:cNvSpPr txBox="1"/>
          <p:nvPr/>
        </p:nvSpPr>
        <p:spPr>
          <a:xfrm>
            <a:off x="1016508" y="5887125"/>
            <a:ext cx="11715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Nose cap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B55C90-2F55-4837-960D-8A43CF263D57}"/>
              </a:ext>
            </a:extLst>
          </p:cNvPr>
          <p:cNvSpPr txBox="1"/>
          <p:nvPr/>
        </p:nvSpPr>
        <p:spPr>
          <a:xfrm>
            <a:off x="4450897" y="2385021"/>
            <a:ext cx="85997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tube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FEB93A-18F5-443B-BD11-2AA7F7C20D17}"/>
              </a:ext>
            </a:extLst>
          </p:cNvPr>
          <p:cNvSpPr/>
          <p:nvPr/>
        </p:nvSpPr>
        <p:spPr bwMode="auto">
          <a:xfrm>
            <a:off x="5310868" y="3801042"/>
            <a:ext cx="3753476" cy="2572765"/>
          </a:xfrm>
          <a:prstGeom prst="rect">
            <a:avLst/>
          </a:prstGeom>
          <a:solidFill>
            <a:schemeClr val="bg1"/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</a:rPr>
              <a:t>This experiment populates the nose cap, filter basket, and kinematic base with activation measurement samples.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D42B4D5-9482-4F04-B37B-4340EE238D3E}"/>
              </a:ext>
            </a:extLst>
          </p:cNvPr>
          <p:cNvCxnSpPr>
            <a:cxnSpLocks/>
          </p:cNvCxnSpPr>
          <p:nvPr/>
        </p:nvCxnSpPr>
        <p:spPr>
          <a:xfrm flipH="1">
            <a:off x="7347098" y="2385021"/>
            <a:ext cx="753915" cy="0"/>
          </a:xfrm>
          <a:prstGeom prst="straightConnector1">
            <a:avLst/>
          </a:prstGeom>
          <a:ln w="63500" cmpd="sng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8A59130-3904-4367-ADCE-7A9966E378AF}"/>
              </a:ext>
            </a:extLst>
          </p:cNvPr>
          <p:cNvCxnSpPr>
            <a:cxnSpLocks/>
          </p:cNvCxnSpPr>
          <p:nvPr/>
        </p:nvCxnSpPr>
        <p:spPr>
          <a:xfrm>
            <a:off x="2554708" y="3001709"/>
            <a:ext cx="728505" cy="1270591"/>
          </a:xfrm>
          <a:prstGeom prst="straightConnector1">
            <a:avLst/>
          </a:prstGeom>
          <a:ln w="63500" cmpd="sng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3625D9-F03C-4B9B-BEF6-6C6E55659FD5}"/>
              </a:ext>
            </a:extLst>
          </p:cNvPr>
          <p:cNvCxnSpPr>
            <a:cxnSpLocks/>
          </p:cNvCxnSpPr>
          <p:nvPr/>
        </p:nvCxnSpPr>
        <p:spPr>
          <a:xfrm>
            <a:off x="652255" y="4349604"/>
            <a:ext cx="728505" cy="1270591"/>
          </a:xfrm>
          <a:prstGeom prst="straightConnector1">
            <a:avLst/>
          </a:prstGeom>
          <a:ln w="63500" cmpd="sng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4C0135C-F206-4D42-989C-AEFAC383383C}"/>
              </a:ext>
            </a:extLst>
          </p:cNvPr>
          <p:cNvSpPr txBox="1"/>
          <p:nvPr/>
        </p:nvSpPr>
        <p:spPr>
          <a:xfrm>
            <a:off x="8165805" y="2222205"/>
            <a:ext cx="1105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110 cm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28C487-9A1C-4C52-86C7-C4C42E1D20D9}"/>
              </a:ext>
            </a:extLst>
          </p:cNvPr>
          <p:cNvSpPr txBox="1"/>
          <p:nvPr/>
        </p:nvSpPr>
        <p:spPr>
          <a:xfrm>
            <a:off x="2001815" y="2615645"/>
            <a:ext cx="1105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41 cm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40D4AB-0D8C-47C1-84C3-42F15D68B051}"/>
              </a:ext>
            </a:extLst>
          </p:cNvPr>
          <p:cNvSpPr txBox="1"/>
          <p:nvPr/>
        </p:nvSpPr>
        <p:spPr>
          <a:xfrm>
            <a:off x="140169" y="3978339"/>
            <a:ext cx="1105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 cm</a:t>
            </a:r>
          </a:p>
        </p:txBody>
      </p:sp>
    </p:spTree>
    <p:extLst>
      <p:ext uri="{BB962C8B-B14F-4D97-AF65-F5344CB8AC3E}">
        <p14:creationId xmlns:p14="http://schemas.microsoft.com/office/powerpoint/2010/main" val="1248010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47F3BA-40D4-47A1-A2E1-BA995E474C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1626160"/>
              </p:ext>
            </p:extLst>
          </p:nvPr>
        </p:nvGraphicFramePr>
        <p:xfrm>
          <a:off x="457199" y="1441450"/>
          <a:ext cx="8324982" cy="31838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1530">
                  <a:extLst>
                    <a:ext uri="{9D8B030D-6E8A-4147-A177-3AD203B41FA5}">
                      <a16:colId xmlns:a16="http://schemas.microsoft.com/office/drawing/2014/main" val="1380608766"/>
                    </a:ext>
                  </a:extLst>
                </a:gridCol>
                <a:gridCol w="829256">
                  <a:extLst>
                    <a:ext uri="{9D8B030D-6E8A-4147-A177-3AD203B41FA5}">
                      <a16:colId xmlns:a16="http://schemas.microsoft.com/office/drawing/2014/main" val="2691461833"/>
                    </a:ext>
                  </a:extLst>
                </a:gridCol>
                <a:gridCol w="1051980">
                  <a:extLst>
                    <a:ext uri="{9D8B030D-6E8A-4147-A177-3AD203B41FA5}">
                      <a16:colId xmlns:a16="http://schemas.microsoft.com/office/drawing/2014/main" val="3857068561"/>
                    </a:ext>
                  </a:extLst>
                </a:gridCol>
                <a:gridCol w="981076">
                  <a:extLst>
                    <a:ext uri="{9D8B030D-6E8A-4147-A177-3AD203B41FA5}">
                      <a16:colId xmlns:a16="http://schemas.microsoft.com/office/drawing/2014/main" val="3652730750"/>
                    </a:ext>
                  </a:extLst>
                </a:gridCol>
                <a:gridCol w="1185761">
                  <a:extLst>
                    <a:ext uri="{9D8B030D-6E8A-4147-A177-3AD203B41FA5}">
                      <a16:colId xmlns:a16="http://schemas.microsoft.com/office/drawing/2014/main" val="2784259058"/>
                    </a:ext>
                  </a:extLst>
                </a:gridCol>
                <a:gridCol w="981223">
                  <a:extLst>
                    <a:ext uri="{9D8B030D-6E8A-4147-A177-3AD203B41FA5}">
                      <a16:colId xmlns:a16="http://schemas.microsoft.com/office/drawing/2014/main" val="2634716483"/>
                    </a:ext>
                  </a:extLst>
                </a:gridCol>
                <a:gridCol w="1242078">
                  <a:extLst>
                    <a:ext uri="{9D8B030D-6E8A-4147-A177-3AD203B41FA5}">
                      <a16:colId xmlns:a16="http://schemas.microsoft.com/office/drawing/2014/main" val="3909707637"/>
                    </a:ext>
                  </a:extLst>
                </a:gridCol>
                <a:gridCol w="1242078">
                  <a:extLst>
                    <a:ext uri="{9D8B030D-6E8A-4147-A177-3AD203B41FA5}">
                      <a16:colId xmlns:a16="http://schemas.microsoft.com/office/drawing/2014/main" val="3769032063"/>
                    </a:ext>
                  </a:extLst>
                </a:gridCol>
              </a:tblGrid>
              <a:tr h="343153">
                <a:tc>
                  <a:txBody>
                    <a:bodyPr/>
                    <a:lstStyle/>
                    <a:p>
                      <a:r>
                        <a:rPr lang="en-US" sz="1200" dirty="0"/>
                        <a:t>location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Product nucleus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Standoff</a:t>
                      </a:r>
                    </a:p>
                    <a:p>
                      <a:r>
                        <a:rPr lang="en-US" sz="1200" dirty="0"/>
                        <a:t>(cm) to center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</a:t>
                      </a:r>
                      <a:r>
                        <a:rPr lang="en-US" sz="1200" baseline="-25000" dirty="0" err="1"/>
                        <a:t>rx</a:t>
                      </a:r>
                      <a:endParaRPr lang="en-US" sz="1200" baseline="-25000" dirty="0"/>
                    </a:p>
                    <a:p>
                      <a:r>
                        <a:rPr lang="en-US" sz="1200" baseline="0" dirty="0"/>
                        <a:t>(per g target)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p</a:t>
                      </a:r>
                      <a:r>
                        <a:rPr lang="en-US" sz="1200" baseline="-25000" dirty="0" err="1"/>
                        <a:t>rx</a:t>
                      </a:r>
                      <a:r>
                        <a:rPr lang="en-US" sz="1200" dirty="0"/>
                        <a:t>/</a:t>
                      </a:r>
                      <a:r>
                        <a:rPr lang="en-US" sz="1200" dirty="0">
                          <a:latin typeface="Symbol" panose="05050102010706020507" pitchFamily="18" charset="2"/>
                        </a:rPr>
                        <a:t>W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/>
                        <a:t>(per g target)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Sample mass (approx. 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Product nuclei/10</a:t>
                      </a:r>
                      <a:r>
                        <a:rPr lang="en-US" sz="1200" baseline="30000" dirty="0"/>
                        <a:t>15</a:t>
                      </a:r>
                      <a:r>
                        <a:rPr lang="en-US" sz="1200" dirty="0"/>
                        <a:t> source neutrons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Flux (n/cm</a:t>
                      </a:r>
                      <a:r>
                        <a:rPr lang="en-US" sz="1200" baseline="30000" dirty="0"/>
                        <a:t>2</a:t>
                      </a:r>
                      <a:r>
                        <a:rPr lang="en-US" sz="1200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356104"/>
                  </a:ext>
                </a:extLst>
              </a:tr>
              <a:tr h="19881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In115m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6.30E-07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2.05E-04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7.56E+08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6.7E+12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49123997"/>
                  </a:ext>
                </a:extLst>
              </a:tr>
              <a:tr h="19881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Zr89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6.85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3.45E-06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0.0158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3.56E+09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5.9E+12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676657739"/>
                  </a:ext>
                </a:extLst>
              </a:tr>
              <a:tr h="19881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Na24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4.88E-06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0.0211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1.46E+09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6.3E+12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977732317"/>
                  </a:ext>
                </a:extLst>
              </a:tr>
              <a:tr h="19881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Au196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1.17E-05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0.0506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5.84E+08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6.3E+12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765553003"/>
                  </a:ext>
                </a:extLst>
              </a:tr>
              <a:tr h="19881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In115m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47.015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1.19E-08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6.54E-05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1.55E+07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1.3E+11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97875776"/>
                  </a:ext>
                </a:extLst>
              </a:tr>
              <a:tr h="19881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Zr89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47.035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7.33E-08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0.0051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1.03E+08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1.3E+11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505667566"/>
                  </a:ext>
                </a:extLst>
              </a:tr>
              <a:tr h="19881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Na24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47.025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9.79E-08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0.0067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4.89E+07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1.3E+11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63755663"/>
                  </a:ext>
                </a:extLst>
              </a:tr>
              <a:tr h="19881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Au196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47.005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2.34E-07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0.0161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2.34E+07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1.3E+11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581205094"/>
                  </a:ext>
                </a:extLst>
              </a:tr>
              <a:tr h="19881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kbase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In115m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118.673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1.87E-09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1.69E-05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2.43E+07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2.0E+10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188629133"/>
                  </a:ext>
                </a:extLst>
              </a:tr>
              <a:tr h="19881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kbase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Zr89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119.173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1.14E-08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1.60E+08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2.0E+10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337808"/>
                  </a:ext>
                </a:extLst>
              </a:tr>
              <a:tr h="198811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kbase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Na24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119.173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1.52E-08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0.0017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7.62E+07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2.0E+10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2503356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kbase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Au196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118.173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3.71E-08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0.0042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3.71E+07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2.0E+10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541438485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CCE4DC03-3FC2-4D34-A73B-93D5D4E01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signal levels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169DBD-2721-453F-8A1A-EC450397179F}"/>
              </a:ext>
            </a:extLst>
          </p:cNvPr>
          <p:cNvSpPr txBox="1"/>
          <p:nvPr/>
        </p:nvSpPr>
        <p:spPr>
          <a:xfrm>
            <a:off x="2548991" y="4944234"/>
            <a:ext cx="4155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In-115m was 4.4e15 14 MeV eq. (1/1.18 yield fraction)</a:t>
            </a:r>
          </a:p>
          <a:p>
            <a:r>
              <a:rPr lang="en-US" dirty="0"/>
              <a:t>Zr-89 was 3.17e15 14 MeV eq.</a:t>
            </a:r>
          </a:p>
        </p:txBody>
      </p:sp>
    </p:spTree>
    <p:extLst>
      <p:ext uri="{BB962C8B-B14F-4D97-AF65-F5344CB8AC3E}">
        <p14:creationId xmlns:p14="http://schemas.microsoft.com/office/powerpoint/2010/main" val="1889079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5FA88BC-561F-4DFB-B796-DE3CFF6FB6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8163739"/>
              </p:ext>
            </p:extLst>
          </p:nvPr>
        </p:nvGraphicFramePr>
        <p:xfrm>
          <a:off x="457201" y="1402893"/>
          <a:ext cx="8306754" cy="4761230"/>
        </p:xfrm>
        <a:graphic>
          <a:graphicData uri="http://schemas.openxmlformats.org/drawingml/2006/table">
            <a:tbl>
              <a:tblPr/>
              <a:tblGrid>
                <a:gridCol w="892175">
                  <a:extLst>
                    <a:ext uri="{9D8B030D-6E8A-4147-A177-3AD203B41FA5}">
                      <a16:colId xmlns:a16="http://schemas.microsoft.com/office/drawing/2014/main" val="4043933189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1717669881"/>
                    </a:ext>
                  </a:extLst>
                </a:gridCol>
                <a:gridCol w="495596">
                  <a:extLst>
                    <a:ext uri="{9D8B030D-6E8A-4147-A177-3AD203B41FA5}">
                      <a16:colId xmlns:a16="http://schemas.microsoft.com/office/drawing/2014/main" val="3320817884"/>
                    </a:ext>
                  </a:extLst>
                </a:gridCol>
                <a:gridCol w="545306">
                  <a:extLst>
                    <a:ext uri="{9D8B030D-6E8A-4147-A177-3AD203B41FA5}">
                      <a16:colId xmlns:a16="http://schemas.microsoft.com/office/drawing/2014/main" val="2723013042"/>
                    </a:ext>
                  </a:extLst>
                </a:gridCol>
                <a:gridCol w="577173">
                  <a:extLst>
                    <a:ext uri="{9D8B030D-6E8A-4147-A177-3AD203B41FA5}">
                      <a16:colId xmlns:a16="http://schemas.microsoft.com/office/drawing/2014/main" val="117309665"/>
                    </a:ext>
                  </a:extLst>
                </a:gridCol>
                <a:gridCol w="545306">
                  <a:extLst>
                    <a:ext uri="{9D8B030D-6E8A-4147-A177-3AD203B41FA5}">
                      <a16:colId xmlns:a16="http://schemas.microsoft.com/office/drawing/2014/main" val="3231161243"/>
                    </a:ext>
                  </a:extLst>
                </a:gridCol>
                <a:gridCol w="547687">
                  <a:extLst>
                    <a:ext uri="{9D8B030D-6E8A-4147-A177-3AD203B41FA5}">
                      <a16:colId xmlns:a16="http://schemas.microsoft.com/office/drawing/2014/main" val="1789204397"/>
                    </a:ext>
                  </a:extLst>
                </a:gridCol>
                <a:gridCol w="736476">
                  <a:extLst>
                    <a:ext uri="{9D8B030D-6E8A-4147-A177-3AD203B41FA5}">
                      <a16:colId xmlns:a16="http://schemas.microsoft.com/office/drawing/2014/main" val="596866752"/>
                    </a:ext>
                  </a:extLst>
                </a:gridCol>
                <a:gridCol w="797065">
                  <a:extLst>
                    <a:ext uri="{9D8B030D-6E8A-4147-A177-3AD203B41FA5}">
                      <a16:colId xmlns:a16="http://schemas.microsoft.com/office/drawing/2014/main" val="3826216293"/>
                    </a:ext>
                  </a:extLst>
                </a:gridCol>
                <a:gridCol w="926257">
                  <a:extLst>
                    <a:ext uri="{9D8B030D-6E8A-4147-A177-3AD203B41FA5}">
                      <a16:colId xmlns:a16="http://schemas.microsoft.com/office/drawing/2014/main" val="4244061379"/>
                    </a:ext>
                  </a:extLst>
                </a:gridCol>
                <a:gridCol w="950814">
                  <a:extLst>
                    <a:ext uri="{9D8B030D-6E8A-4147-A177-3AD203B41FA5}">
                      <a16:colId xmlns:a16="http://schemas.microsoft.com/office/drawing/2014/main" val="1626656566"/>
                    </a:ext>
                  </a:extLst>
                </a:gridCol>
                <a:gridCol w="769024">
                  <a:extLst>
                    <a:ext uri="{9D8B030D-6E8A-4147-A177-3AD203B41FA5}">
                      <a16:colId xmlns:a16="http://schemas.microsoft.com/office/drawing/2014/main" val="3576279474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location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isotope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mass (g)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A0 (Bq)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N0 (nuclei)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N0/g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1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p</a:t>
                      </a:r>
                      <a:r>
                        <a:rPr lang="en-US" sz="1100" b="1" i="1" u="none" strike="noStrike" baseline="-25000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rx</a:t>
                      </a:r>
                      <a:endParaRPr lang="en-US" sz="1100" b="1" i="1" u="none" strike="noStrike" baseline="-25000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N0/n/g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design </a:t>
                      </a:r>
                      <a:r>
                        <a:rPr kumimoji="0" lang="en-US" sz="1100" b="1" i="1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p</a:t>
                      </a:r>
                      <a:r>
                        <a:rPr kumimoji="0" lang="en-US" sz="1100" b="1" i="1" u="none" strike="noStrike" kern="1200" cap="none" spc="0" normalizeH="0" baseline="-25000" noProof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rx</a:t>
                      </a:r>
                      <a:endParaRPr kumimoji="0" lang="en-US" sz="1100" b="1" i="1" u="none" strike="noStrike" kern="1200" cap="none" spc="0" normalizeH="0" baseline="-25000" noProof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uLnTx/>
                        <a:uFillTx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  <a:p>
                      <a:pPr algn="l" fontAlgn="b"/>
                      <a:r>
                        <a:rPr lang="pt-BR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N0/n/g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Symbol" panose="05050102010706020507" pitchFamily="18" charset="2"/>
                        </a:rPr>
                        <a:t>e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1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meas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/design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Symbol" panose="05050102010706020507" pitchFamily="18" charset="2"/>
                        </a:rPr>
                        <a:t>e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1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meas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/massless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Symbol" panose="05050102010706020507" pitchFamily="18" charset="2"/>
                        </a:rPr>
                        <a:t>e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1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meas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/sample only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Symbol" panose="05050102010706020507" pitchFamily="18" charset="2"/>
                        </a:rPr>
                        <a:t>e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1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meas</a:t>
                      </a:r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/full density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579044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Au196g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6.97E+03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5.37E+09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3.63E+10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9.81E-06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1.17E-05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05815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Au196g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0.9393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9.47E+02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7.29E+08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7.76E+08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2.10E-07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2.34E-07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167412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kinematic base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Au196g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3.733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5.74E+02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4.42E+08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1.18E+08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3.20E-08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3.71E-08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192479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Au196m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6.93E+03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3.45E+08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2.33E+09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6.31E-07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448012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Au196m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0.9393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9.25E+02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4.61E+07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4.91E+07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1.33E-08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32896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kinematic base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Au196m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3.733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5.86E+02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2.92E+07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7.82E+06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2.11E-09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665800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Au198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1.07E+02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3.58E+07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2.42E+08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6.54E-08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69754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Au198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0.9393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2.00E+02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6.72E+07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7.15E+07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1.93E-08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699141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kinematic base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Au198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3.733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6.63E+02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2.23E+08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5.97E+07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1.61E-08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098661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In113m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1.182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1.43E+04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1.23E+08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1.04E+08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2.81E-08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107720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In113m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0.4189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1.15E+02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9.94E+05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2.37E+06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6.41E-10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663205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kinematic base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In113m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6.22E+02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5.36E+06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3.73E+05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1.01E-10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062804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In114m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1.182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7.41E+03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4.61E+10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3.90E+10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1.06E-05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06627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In114m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0.4189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5.94E+01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3.70E+08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8.83E+08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2.39E-07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707779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kinematic base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In114m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2.91E+02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1.81E+09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1.26E+08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3.41E-08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36068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In115m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1.182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1.23E+05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2.87E+09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2.43E+09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6.57E-07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6.30E-07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1.043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50777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In115m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0.4189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9.30E+02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2.17E+07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5.18E+07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1.40E-08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1.19E-08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1.173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441329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kinematic base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In115m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5.57E+03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1.30E+08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9.04E+06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2.44E-09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1.87E-09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377650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In116m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1.182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1.53E+05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7.18E+08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6.07E+08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1.64E-07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92399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In116m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0.4189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1.69E+04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7.91E+07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1.89E+08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5.11E-08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36268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kinematic base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In116m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2.12E+05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9.97E+08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6.95E+07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1.88E-08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107814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pinhole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Zr89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2.77E+04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1.13E+10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1.12E+10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3.03E-06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3.45E-06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324983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basket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Zr89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0.2626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1.76E+02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7.15E+07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2.72E+08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7.36E-08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7.33E-08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509296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kinematic base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Zr89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12.555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1.13E+03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4.61E+08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3.67E+07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9.92E-09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1.14E-08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0.869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933717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9653C5F8-884A-488B-8129-E6B188C4E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Table of neutron transport efficiencies</a:t>
            </a:r>
          </a:p>
        </p:txBody>
      </p:sp>
    </p:spTree>
    <p:extLst>
      <p:ext uri="{BB962C8B-B14F-4D97-AF65-F5344CB8AC3E}">
        <p14:creationId xmlns:p14="http://schemas.microsoft.com/office/powerpoint/2010/main" val="938898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88279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C974156-B04E-4D4C-971A-792ED0035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NIF snout nomenclature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748887-D3E6-4817-AFDB-2E236F2BB7FA}"/>
              </a:ext>
            </a:extLst>
          </p:cNvPr>
          <p:cNvSpPr txBox="1"/>
          <p:nvPr/>
        </p:nvSpPr>
        <p:spPr>
          <a:xfrm>
            <a:off x="457200" y="6015654"/>
            <a:ext cx="11715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Nose cap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D0E422-922F-401E-97EA-ADE6167B9D4A}"/>
              </a:ext>
            </a:extLst>
          </p:cNvPr>
          <p:cNvSpPr txBox="1"/>
          <p:nvPr/>
        </p:nvSpPr>
        <p:spPr>
          <a:xfrm>
            <a:off x="3400425" y="5563960"/>
            <a:ext cx="401274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Nose cone</a:t>
            </a:r>
          </a:p>
          <a:p>
            <a:r>
              <a:rPr lang="en-US" dirty="0"/>
              <a:t>(the “assembly” includes the cap)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688C4A46-97C9-446E-A3A0-3FA2A251EE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3177757"/>
              </p:ext>
            </p:extLst>
          </p:nvPr>
        </p:nvGraphicFramePr>
        <p:xfrm>
          <a:off x="895182" y="1441449"/>
          <a:ext cx="7353636" cy="4882616"/>
        </p:xfrm>
        <a:graphic>
          <a:graphicData uri="http://schemas.openxmlformats.org/drawingml/2006/table">
            <a:tbl>
              <a:tblPr>
                <a:tableStyleId>{8EC20E35-A176-4012-BC5E-935CFFF8708E}</a:tableStyleId>
              </a:tblPr>
              <a:tblGrid>
                <a:gridCol w="1838409">
                  <a:extLst>
                    <a:ext uri="{9D8B030D-6E8A-4147-A177-3AD203B41FA5}">
                      <a16:colId xmlns:a16="http://schemas.microsoft.com/office/drawing/2014/main" val="1344079876"/>
                    </a:ext>
                  </a:extLst>
                </a:gridCol>
                <a:gridCol w="1838409">
                  <a:extLst>
                    <a:ext uri="{9D8B030D-6E8A-4147-A177-3AD203B41FA5}">
                      <a16:colId xmlns:a16="http://schemas.microsoft.com/office/drawing/2014/main" val="193388416"/>
                    </a:ext>
                  </a:extLst>
                </a:gridCol>
                <a:gridCol w="1838409">
                  <a:extLst>
                    <a:ext uri="{9D8B030D-6E8A-4147-A177-3AD203B41FA5}">
                      <a16:colId xmlns:a16="http://schemas.microsoft.com/office/drawing/2014/main" val="3095455171"/>
                    </a:ext>
                  </a:extLst>
                </a:gridCol>
                <a:gridCol w="1838409">
                  <a:extLst>
                    <a:ext uri="{9D8B030D-6E8A-4147-A177-3AD203B41FA5}">
                      <a16:colId xmlns:a16="http://schemas.microsoft.com/office/drawing/2014/main" val="3173468311"/>
                    </a:ext>
                  </a:extLst>
                </a:gridCol>
              </a:tblGrid>
              <a:tr h="155775">
                <a:tc gridSpan="4">
                  <a:txBody>
                    <a:bodyPr/>
                    <a:lstStyle/>
                    <a:p>
                      <a:pPr algn="ctr"/>
                      <a:r>
                        <a:rPr lang="en-US" sz="1600">
                          <a:effectLst/>
                        </a:rPr>
                        <a:t>Assemblies</a:t>
                      </a:r>
                    </a:p>
                  </a:txBody>
                  <a:tcPr marL="11348" marR="11348" marT="11348" marB="11348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9560692"/>
                  </a:ext>
                </a:extLst>
              </a:tr>
              <a:tr h="155775">
                <a:tc>
                  <a:txBody>
                    <a:bodyPr/>
                    <a:lstStyle/>
                    <a:p>
                      <a:r>
                        <a:rPr lang="en-US" sz="1600"/>
                        <a:t>Attribute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Nose Cap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Nose Cone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Kinematic Base</a:t>
                      </a:r>
                    </a:p>
                  </a:txBody>
                  <a:tcPr marL="11348" marR="11348" marT="11348" marB="11348" anchor="ctr"/>
                </a:tc>
                <a:extLst>
                  <a:ext uri="{0D108BD9-81ED-4DB2-BD59-A6C34878D82A}">
                    <a16:rowId xmlns:a16="http://schemas.microsoft.com/office/drawing/2014/main" val="3137919685"/>
                  </a:ext>
                </a:extLst>
              </a:tr>
              <a:tr h="440921">
                <a:tc>
                  <a:txBody>
                    <a:bodyPr/>
                    <a:lstStyle/>
                    <a:p>
                      <a:r>
                        <a:rPr lang="en-US" sz="1600"/>
                        <a:t>Name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FILTER, 6.35ID, In/Zr, Au-Au TOAD, DIXI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FILTER, INLINE, Zr-702/Al/In/Au TOAD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FILTER, Zr-702/Al/In/Au SRC, SHIELDED</a:t>
                      </a:r>
                    </a:p>
                  </a:txBody>
                  <a:tcPr marL="11348" marR="11348" marT="11348" marB="11348" anchor="ctr"/>
                </a:tc>
                <a:extLst>
                  <a:ext uri="{0D108BD9-81ED-4DB2-BD59-A6C34878D82A}">
                    <a16:rowId xmlns:a16="http://schemas.microsoft.com/office/drawing/2014/main" val="493029073"/>
                  </a:ext>
                </a:extLst>
              </a:tr>
              <a:tr h="155775">
                <a:tc>
                  <a:txBody>
                    <a:bodyPr/>
                    <a:lstStyle/>
                    <a:p>
                      <a:r>
                        <a:rPr lang="en-US" sz="1600"/>
                        <a:t>Part Number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AAA14-113745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1003599727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1003599958</a:t>
                      </a:r>
                    </a:p>
                  </a:txBody>
                  <a:tcPr marL="11348" marR="11348" marT="11348" marB="11348" anchor="ctr"/>
                </a:tc>
                <a:extLst>
                  <a:ext uri="{0D108BD9-81ED-4DB2-BD59-A6C34878D82A}">
                    <a16:rowId xmlns:a16="http://schemas.microsoft.com/office/drawing/2014/main" val="1134257540"/>
                  </a:ext>
                </a:extLst>
              </a:tr>
              <a:tr h="440921">
                <a:tc>
                  <a:txBody>
                    <a:bodyPr/>
                    <a:lstStyle/>
                    <a:p>
                      <a:r>
                        <a:rPr lang="en-US" sz="1600"/>
                        <a:t>Filter 1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FILTER, 6.35ID, SOLID, 1mm In, TAB-02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pt-BR" sz="1600"/>
                        <a:t>One 125um 43 dia Polyimide Filter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FILTER, Zr-702/Al/In/Au SRC</a:t>
                      </a:r>
                    </a:p>
                  </a:txBody>
                  <a:tcPr marL="11348" marR="11348" marT="11348" marB="11348" anchor="ctr"/>
                </a:tc>
                <a:extLst>
                  <a:ext uri="{0D108BD9-81ED-4DB2-BD59-A6C34878D82A}">
                    <a16:rowId xmlns:a16="http://schemas.microsoft.com/office/drawing/2014/main" val="1477968094"/>
                  </a:ext>
                </a:extLst>
              </a:tr>
              <a:tr h="155775">
                <a:tc>
                  <a:txBody>
                    <a:bodyPr/>
                    <a:lstStyle/>
                    <a:p>
                      <a:r>
                        <a:rPr lang="en-US" sz="1600"/>
                        <a:t>Filter 1 P/N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AAA14-112922-02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AAA10-107867-125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1003599929</a:t>
                      </a:r>
                    </a:p>
                  </a:txBody>
                  <a:tcPr marL="11348" marR="11348" marT="11348" marB="11348" anchor="ctr"/>
                </a:tc>
                <a:extLst>
                  <a:ext uri="{0D108BD9-81ED-4DB2-BD59-A6C34878D82A}">
                    <a16:rowId xmlns:a16="http://schemas.microsoft.com/office/drawing/2014/main" val="1942002138"/>
                  </a:ext>
                </a:extLst>
              </a:tr>
              <a:tr h="440921">
                <a:tc>
                  <a:txBody>
                    <a:bodyPr/>
                    <a:lstStyle/>
                    <a:p>
                      <a:r>
                        <a:rPr lang="en-US" sz="1600"/>
                        <a:t>Filter 2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fr-FR" sz="1600"/>
                        <a:t>FILTER, TOAD, 6.35ID, AU-AU, TAB-02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de-DE" sz="1600"/>
                        <a:t>FILTER, 43OD, Zr-702/Al/In/Au TOAD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NONE</a:t>
                      </a:r>
                    </a:p>
                  </a:txBody>
                  <a:tcPr marL="11348" marR="11348" marT="11348" marB="11348" anchor="ctr"/>
                </a:tc>
                <a:extLst>
                  <a:ext uri="{0D108BD9-81ED-4DB2-BD59-A6C34878D82A}">
                    <a16:rowId xmlns:a16="http://schemas.microsoft.com/office/drawing/2014/main" val="814279144"/>
                  </a:ext>
                </a:extLst>
              </a:tr>
              <a:tr h="155775">
                <a:tc>
                  <a:txBody>
                    <a:bodyPr/>
                    <a:lstStyle/>
                    <a:p>
                      <a:r>
                        <a:rPr lang="en-US" sz="1600"/>
                        <a:t>Filter 2 P/N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AAA14-112928-02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1003599822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N/A</a:t>
                      </a:r>
                    </a:p>
                  </a:txBody>
                  <a:tcPr marL="11348" marR="11348" marT="11348" marB="11348" anchor="ctr"/>
                </a:tc>
                <a:extLst>
                  <a:ext uri="{0D108BD9-81ED-4DB2-BD59-A6C34878D82A}">
                    <a16:rowId xmlns:a16="http://schemas.microsoft.com/office/drawing/2014/main" val="2134511008"/>
                  </a:ext>
                </a:extLst>
              </a:tr>
              <a:tr h="440921">
                <a:tc>
                  <a:txBody>
                    <a:bodyPr/>
                    <a:lstStyle/>
                    <a:p>
                      <a:r>
                        <a:rPr lang="en-US" sz="1600"/>
                        <a:t>Filter 3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FILTER, 6.35ID, SOLID, 1mm Zr, TAB-01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NONE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NONE</a:t>
                      </a:r>
                    </a:p>
                  </a:txBody>
                  <a:tcPr marL="11348" marR="11348" marT="11348" marB="11348" anchor="ctr"/>
                </a:tc>
                <a:extLst>
                  <a:ext uri="{0D108BD9-81ED-4DB2-BD59-A6C34878D82A}">
                    <a16:rowId xmlns:a16="http://schemas.microsoft.com/office/drawing/2014/main" val="2082384831"/>
                  </a:ext>
                </a:extLst>
              </a:tr>
              <a:tr h="155775">
                <a:tc>
                  <a:txBody>
                    <a:bodyPr/>
                    <a:lstStyle/>
                    <a:p>
                      <a:r>
                        <a:rPr lang="en-US" sz="1600"/>
                        <a:t>Filter 3 P/N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AAA14-112922-01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N/A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N/A</a:t>
                      </a:r>
                    </a:p>
                  </a:txBody>
                  <a:tcPr marL="11348" marR="11348" marT="11348" marB="11348" anchor="ctr"/>
                </a:tc>
                <a:extLst>
                  <a:ext uri="{0D108BD9-81ED-4DB2-BD59-A6C34878D82A}">
                    <a16:rowId xmlns:a16="http://schemas.microsoft.com/office/drawing/2014/main" val="3469685607"/>
                  </a:ext>
                </a:extLst>
              </a:tr>
              <a:tr h="155775">
                <a:tc>
                  <a:txBody>
                    <a:bodyPr/>
                    <a:lstStyle/>
                    <a:p>
                      <a:r>
                        <a:rPr lang="en-US" sz="1600"/>
                        <a:t>Filter 4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NONE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/>
                        <a:t>NONE</a:t>
                      </a:r>
                    </a:p>
                  </a:txBody>
                  <a:tcPr marL="11348" marR="11348" marT="11348" marB="11348"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NONE</a:t>
                      </a:r>
                    </a:p>
                  </a:txBody>
                  <a:tcPr marL="11348" marR="11348" marT="11348" marB="11348" anchor="ctr"/>
                </a:tc>
                <a:extLst>
                  <a:ext uri="{0D108BD9-81ED-4DB2-BD59-A6C34878D82A}">
                    <a16:rowId xmlns:a16="http://schemas.microsoft.com/office/drawing/2014/main" val="15377907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6809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5DC1D1BF-4CE7-40A8-B0CE-4932809459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42987" y="1347561"/>
            <a:ext cx="6498717" cy="490696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C974156-B04E-4D4C-971A-792ED0035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NIF snout nomenclature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748887-D3E6-4817-AFDB-2E236F2BB7FA}"/>
              </a:ext>
            </a:extLst>
          </p:cNvPr>
          <p:cNvSpPr txBox="1"/>
          <p:nvPr/>
        </p:nvSpPr>
        <p:spPr>
          <a:xfrm>
            <a:off x="1016508" y="5887125"/>
            <a:ext cx="11715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Nose cap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D0E422-922F-401E-97EA-ADE6167B9D4A}"/>
              </a:ext>
            </a:extLst>
          </p:cNvPr>
          <p:cNvSpPr txBox="1"/>
          <p:nvPr/>
        </p:nvSpPr>
        <p:spPr>
          <a:xfrm>
            <a:off x="2565627" y="5240794"/>
            <a:ext cx="4012746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Nose cone</a:t>
            </a:r>
          </a:p>
          <a:p>
            <a:r>
              <a:rPr lang="en-US" dirty="0"/>
              <a:t>(the “assembly” includes the cap)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7D0E52-6069-41F4-BD47-AC351337EFB7}"/>
              </a:ext>
            </a:extLst>
          </p:cNvPr>
          <p:cNvSpPr txBox="1"/>
          <p:nvPr/>
        </p:nvSpPr>
        <p:spPr>
          <a:xfrm>
            <a:off x="6404027" y="1345628"/>
            <a:ext cx="206148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Kinematic base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B55C90-2F55-4837-960D-8A43CF263D57}"/>
              </a:ext>
            </a:extLst>
          </p:cNvPr>
          <p:cNvSpPr txBox="1"/>
          <p:nvPr/>
        </p:nvSpPr>
        <p:spPr>
          <a:xfrm>
            <a:off x="4450897" y="2385021"/>
            <a:ext cx="85997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tube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B87722-E19D-4F80-9934-E826508B4F2D}"/>
              </a:ext>
            </a:extLst>
          </p:cNvPr>
          <p:cNvSpPr txBox="1"/>
          <p:nvPr/>
        </p:nvSpPr>
        <p:spPr>
          <a:xfrm>
            <a:off x="1691243" y="3801042"/>
            <a:ext cx="1466627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Filter Basket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FEB93A-18F5-443B-BD11-2AA7F7C20D17}"/>
              </a:ext>
            </a:extLst>
          </p:cNvPr>
          <p:cNvSpPr/>
          <p:nvPr/>
        </p:nvSpPr>
        <p:spPr bwMode="auto">
          <a:xfrm>
            <a:off x="6251944" y="3801042"/>
            <a:ext cx="2812400" cy="2572765"/>
          </a:xfrm>
          <a:prstGeom prst="rect">
            <a:avLst/>
          </a:prstGeom>
          <a:solidFill>
            <a:schemeClr val="bg1"/>
          </a:soli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t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69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015_PPT_UNC_V8.28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 bwMode="auto">
        <a:gradFill flip="none" rotWithShape="1">
          <a:gsLst>
            <a:gs pos="0">
              <a:schemeClr val="bg1">
                <a:lumMod val="65000"/>
                <a:tint val="66000"/>
                <a:satMod val="160000"/>
              </a:schemeClr>
            </a:gs>
            <a:gs pos="50000">
              <a:schemeClr val="bg1">
                <a:lumMod val="65000"/>
                <a:tint val="44500"/>
                <a:satMod val="160000"/>
              </a:schemeClr>
            </a:gs>
            <a:gs pos="100000">
              <a:schemeClr val="bg1">
                <a:lumMod val="65000"/>
                <a:tint val="23500"/>
                <a:satMod val="160000"/>
              </a:schemeClr>
            </a:gs>
          </a:gsLst>
          <a:lin ang="16200000" scaled="1"/>
          <a:tileRect/>
        </a:gradFill>
        <a:ln>
          <a:solidFill>
            <a:schemeClr val="accent1">
              <a:lumMod val="75000"/>
            </a:schemeClr>
          </a:solidFill>
          <a:headEnd/>
          <a:tailEnd/>
        </a:ln>
      </a:spPr>
      <a:bodyPr rtlCol="0" anchor="b">
        <a:prstTxWarp prst="textNoShape">
          <a:avLst/>
        </a:prstTxWarp>
      </a:bodyPr>
      <a:lstStyle>
        <a:defPPr algn="ctr">
          <a:spcBef>
            <a:spcPct val="0"/>
          </a:spcBef>
          <a:defRPr sz="1600" dirty="0">
            <a:solidFill>
              <a:srgbClr val="000000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 w="28575" cmpd="sng">
          <a:solidFill>
            <a:schemeClr val="accent1">
              <a:lumMod val="75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blue nic 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2015_PPT_UNC_V8.28</Template>
  <TotalTime>6897</TotalTime>
  <Words>1573</Words>
  <Application>Microsoft Office PowerPoint</Application>
  <PresentationFormat>On-screen Show (4:3)</PresentationFormat>
  <Paragraphs>600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Lucida Grande</vt:lpstr>
      <vt:lpstr>Lucida Handwriting</vt:lpstr>
      <vt:lpstr>Symbol</vt:lpstr>
      <vt:lpstr>Wingdings</vt:lpstr>
      <vt:lpstr>Wingdings 2</vt:lpstr>
      <vt:lpstr>2015_PPT_UNC_V8.28</vt:lpstr>
      <vt:lpstr>blue nic template</vt:lpstr>
      <vt:lpstr>Passive 18x snout on TANDM 90-348 Experimental description</vt:lpstr>
      <vt:lpstr>Experimental Configuration Requested N_NED_ExPsh_DT_AAA 3/12/18</vt:lpstr>
      <vt:lpstr>Methodology</vt:lpstr>
      <vt:lpstr>Experimental Configuration Requested N_NED_ExPsh_DT_AAA.</vt:lpstr>
      <vt:lpstr>Expected signal levels</vt:lpstr>
      <vt:lpstr>Summary Table of neutron transport efficiencies</vt:lpstr>
      <vt:lpstr>PowerPoint Presentation</vt:lpstr>
      <vt:lpstr>Intro to NIF snout nomenclature</vt:lpstr>
      <vt:lpstr>Intro to NIF snout nomenclature</vt:lpstr>
      <vt:lpstr>PowerPoint Presentation</vt:lpstr>
      <vt:lpstr>Pinhole geometry</vt:lpstr>
      <vt:lpstr>Passive 18x snout configuration nose cap filtering AAA14-113745</vt:lpstr>
      <vt:lpstr>Pinhole Treefrog sample postshot</vt:lpstr>
      <vt:lpstr>Filter basket sample standoff</vt:lpstr>
      <vt:lpstr>Filter basket samples after retrieval.</vt:lpstr>
      <vt:lpstr>Kinematic base sample standoff</vt:lpstr>
      <vt:lpstr>Passive 18x snout configuration nose cone (spool) filtering</vt:lpstr>
      <vt:lpstr>Passive 18x snout configuration Kinematic base filtering</vt:lpstr>
      <vt:lpstr>PowerPoint Presentation</vt:lpstr>
    </vt:vector>
  </TitlesOfParts>
  <Company>LLNL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Energetic Neutron Platform Scope Document</dc:title>
  <dc:creator>Yeamans, Charles B.</dc:creator>
  <cp:lastModifiedBy>Yeamans, Charles B.</cp:lastModifiedBy>
  <cp:revision>116</cp:revision>
  <cp:lastPrinted>2018-01-23T21:01:32Z</cp:lastPrinted>
  <dcterms:created xsi:type="dcterms:W3CDTF">2017-10-10T21:03:01Z</dcterms:created>
  <dcterms:modified xsi:type="dcterms:W3CDTF">2018-03-21T20:45:11Z</dcterms:modified>
</cp:coreProperties>
</file>